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8" r:id="rId4"/>
    <p:sldId id="259" r:id="rId5"/>
    <p:sldId id="277" r:id="rId6"/>
    <p:sldId id="279" r:id="rId7"/>
    <p:sldId id="280" r:id="rId8"/>
    <p:sldId id="281" r:id="rId9"/>
    <p:sldId id="282" r:id="rId10"/>
    <p:sldId id="284" r:id="rId11"/>
    <p:sldId id="283" r:id="rId12"/>
    <p:sldId id="285" r:id="rId13"/>
    <p:sldId id="286" r:id="rId14"/>
    <p:sldId id="287" r:id="rId15"/>
    <p:sldId id="288" r:id="rId16"/>
    <p:sldId id="289" r:id="rId17"/>
    <p:sldId id="270" r:id="rId18"/>
    <p:sldId id="275" r:id="rId19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7971"/>
    <a:srgbClr val="DDDDDD"/>
    <a:srgbClr val="F8F8F8"/>
    <a:srgbClr val="222222"/>
    <a:srgbClr val="EBE1DC"/>
    <a:srgbClr val="733527"/>
    <a:srgbClr val="DD9AE2"/>
    <a:srgbClr val="73544D"/>
    <a:srgbClr val="17C7C7"/>
    <a:srgbClr val="0E79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4" autoAdjust="0"/>
    <p:restoredTop sz="94660"/>
  </p:normalViewPr>
  <p:slideViewPr>
    <p:cSldViewPr>
      <p:cViewPr varScale="1">
        <p:scale>
          <a:sx n="77" d="100"/>
          <a:sy n="77" d="100"/>
        </p:scale>
        <p:origin x="252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1" d="100"/>
          <a:sy n="41" d="100"/>
        </p:scale>
        <p:origin x="431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0D363B4-3EF4-43D6-A57F-6E95D04EF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DC895A3-C465-40D8-8721-BCB2F47A5B5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035CBD-8FF1-4F95-A1CD-41BAAB9D4BDD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8B2B179-B18E-40DA-8273-A67F562A817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996326-076D-48AD-B64F-A00419C573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95F0B-FF6E-41CC-BB16-50EFCA18BE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1189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wmf>
</file>

<file path=ppt/media/image13.wmf>
</file>

<file path=ppt/media/image14.wmf>
</file>

<file path=ppt/media/image15.wmf>
</file>

<file path=ppt/media/image16.wmf>
</file>

<file path=ppt/media/image17.png>
</file>

<file path=ppt/media/image18.jpg>
</file>

<file path=ppt/media/image19.jpg>
</file>

<file path=ppt/media/image2.wmf>
</file>

<file path=ppt/media/image20.jpg>
</file>

<file path=ppt/media/image21.jpeg>
</file>

<file path=ppt/media/image22.png>
</file>

<file path=ppt/media/image3.png>
</file>

<file path=ppt/media/image4.wmf>
</file>

<file path=ppt/media/image5.png>
</file>

<file path=ppt/media/image6.wmf>
</file>

<file path=ppt/media/image7.wm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393D58-D9EA-4224-A4E9-D40425F42BC2}" type="datetimeFigureOut">
              <a:rPr lang="ko-KR" altLang="en-US" smtClean="0"/>
              <a:t>2021-08-02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2E6F30-99D8-46D1-A910-60841ED74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517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E6F30-99D8-46D1-A910-60841ED7443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7869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2E6F30-99D8-46D1-A910-60841ED7443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989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2E6F30-99D8-46D1-A910-60841ED7443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602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wmf"/><Relationship Id="rId7" Type="http://schemas.openxmlformats.org/officeDocument/2006/relationships/image" Target="../media/image9.png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w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2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7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15.w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0" y="6453782"/>
            <a:ext cx="18303001" cy="3831933"/>
            <a:chOff x="0" y="6453782"/>
            <a:chExt cx="18303001" cy="383193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6453782"/>
              <a:ext cx="18303001" cy="3831933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618728" y="2039966"/>
            <a:ext cx="16637215" cy="319992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4000" kern="0" spc="-700" dirty="0">
                <a:solidFill>
                  <a:srgbClr val="6F7971"/>
                </a:solidFill>
                <a:latin typeface="스웨거 TTF" pitchFamily="34" charset="0"/>
                <a:cs typeface="스웨거 TTF" pitchFamily="34" charset="0"/>
              </a:rPr>
              <a:t>MODERNITURE </a:t>
            </a:r>
          </a:p>
          <a:p>
            <a:pPr algn="just"/>
            <a:r>
              <a:rPr lang="ko-KR" altLang="en-US" sz="4500" kern="0" spc="-700" dirty="0" err="1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진승열</a:t>
            </a:r>
            <a:endParaRPr lang="en-US" sz="4500" dirty="0"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18728" y="1465009"/>
            <a:ext cx="6610872" cy="102854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4500" kern="0" spc="-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모바일  </a:t>
            </a:r>
            <a:r>
              <a:rPr lang="en-US" altLang="ko-KR" sz="4500" kern="0" spc="-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Web </a:t>
            </a:r>
            <a:r>
              <a:rPr lang="ko-KR" altLang="en-US" sz="4500" kern="0" spc="-500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기획서</a:t>
            </a:r>
            <a:endParaRPr lang="en-US" dirty="0"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graphicFrame>
        <p:nvGraphicFramePr>
          <p:cNvPr id="12" name="개체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328482"/>
              </p:ext>
            </p:extLst>
          </p:nvPr>
        </p:nvGraphicFramePr>
        <p:xfrm>
          <a:off x="-1" y="6453782"/>
          <a:ext cx="18303001" cy="39179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4" imgW="24406200" imgH="5104440" progId="Photoshop.Image.20">
                  <p:embed/>
                </p:oleObj>
              </mc:Choice>
              <mc:Fallback>
                <p:oleObj name="Image" r:id="rId4" imgW="24406200" imgH="5104440" progId="Photoshop.Image.20">
                  <p:embed/>
                  <p:pic>
                    <p:nvPicPr>
                      <p:cNvPr id="12" name="개체 1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" y="6453782"/>
                        <a:ext cx="18303001" cy="39179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718608" y="258929"/>
            <a:ext cx="2722328" cy="2217572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6000" kern="0" spc="-800" dirty="0">
                <a:latin typeface="스웨거 TTF" pitchFamily="34" charset="0"/>
                <a:cs typeface="스웨거 TTF" pitchFamily="34" charset="0"/>
              </a:rPr>
              <a:t>03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2879233" y="1416891"/>
            <a:ext cx="5197968" cy="105961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사이트 맵 </a:t>
            </a:r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– </a:t>
            </a:r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네비게이션</a:t>
            </a:r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 </a:t>
            </a:r>
            <a:endParaRPr lang="en-US" sz="6000" dirty="0">
              <a:solidFill>
                <a:srgbClr val="6F797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9" name="Object 6"/>
          <p:cNvSpPr txBox="1"/>
          <p:nvPr/>
        </p:nvSpPr>
        <p:spPr>
          <a:xfrm>
            <a:off x="8351735" y="3242095"/>
            <a:ext cx="1219200" cy="105961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GNB</a:t>
            </a:r>
          </a:p>
        </p:txBody>
      </p:sp>
      <p:sp>
        <p:nvSpPr>
          <p:cNvPr id="10" name="Object 6"/>
          <p:cNvSpPr txBox="1"/>
          <p:nvPr/>
        </p:nvSpPr>
        <p:spPr>
          <a:xfrm>
            <a:off x="6986626" y="6211601"/>
            <a:ext cx="3949418" cy="906460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Fixed Footer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3409621" y="4897245"/>
            <a:ext cx="1676400" cy="685800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3409621" y="5075770"/>
            <a:ext cx="167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CATEGORIES</a:t>
            </a:r>
            <a:endParaRPr lang="ko-KR" altLang="en-US" sz="16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298253" y="4897245"/>
            <a:ext cx="1676400" cy="685800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298253" y="4994140"/>
            <a:ext cx="167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SHOPPING CART</a:t>
            </a:r>
            <a:endParaRPr lang="ko-KR" altLang="en-US" sz="16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7186885" y="4897245"/>
            <a:ext cx="1676400" cy="685800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7186885" y="5075770"/>
            <a:ext cx="167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REVIEWS</a:t>
            </a:r>
            <a:endParaRPr lang="ko-KR" altLang="en-US" sz="16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075517" y="4897245"/>
            <a:ext cx="1676400" cy="685800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9075517" y="5075770"/>
            <a:ext cx="167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FAQ</a:t>
            </a:r>
            <a:endParaRPr lang="ko-KR" altLang="en-US" sz="16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0964149" y="4897245"/>
            <a:ext cx="1676400" cy="685800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10964149" y="5075770"/>
            <a:ext cx="167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SETTING</a:t>
            </a:r>
            <a:endParaRPr lang="ko-KR" altLang="en-US" sz="16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2852781" y="4897245"/>
            <a:ext cx="1676400" cy="685800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12852781" y="5075770"/>
            <a:ext cx="167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LOGOUT</a:t>
            </a:r>
            <a:endParaRPr lang="ko-KR" altLang="en-US" sz="16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cxnSp>
        <p:nvCxnSpPr>
          <p:cNvPr id="46" name="직선 연결선 45"/>
          <p:cNvCxnSpPr>
            <a:cxnSpLocks/>
            <a:stCxn id="9" idx="1"/>
          </p:cNvCxnSpPr>
          <p:nvPr/>
        </p:nvCxnSpPr>
        <p:spPr>
          <a:xfrm flipH="1">
            <a:off x="4247821" y="3771900"/>
            <a:ext cx="4103914" cy="0"/>
          </a:xfrm>
          <a:prstGeom prst="line">
            <a:avLst/>
          </a:prstGeom>
          <a:ln>
            <a:solidFill>
              <a:srgbClr val="6F79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>
            <a:cxnSpLocks/>
          </p:cNvCxnSpPr>
          <p:nvPr/>
        </p:nvCxnSpPr>
        <p:spPr>
          <a:xfrm flipH="1">
            <a:off x="9570935" y="3771900"/>
            <a:ext cx="4103914" cy="0"/>
          </a:xfrm>
          <a:prstGeom prst="line">
            <a:avLst/>
          </a:prstGeom>
          <a:ln>
            <a:solidFill>
              <a:srgbClr val="6F79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>
            <a:cxnSpLocks/>
          </p:cNvCxnSpPr>
          <p:nvPr/>
        </p:nvCxnSpPr>
        <p:spPr>
          <a:xfrm>
            <a:off x="4247821" y="3771900"/>
            <a:ext cx="0" cy="690526"/>
          </a:xfrm>
          <a:prstGeom prst="line">
            <a:avLst/>
          </a:prstGeom>
          <a:ln>
            <a:solidFill>
              <a:srgbClr val="6F79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>
            <a:cxnSpLocks/>
          </p:cNvCxnSpPr>
          <p:nvPr/>
        </p:nvCxnSpPr>
        <p:spPr>
          <a:xfrm>
            <a:off x="13674849" y="3771900"/>
            <a:ext cx="0" cy="690526"/>
          </a:xfrm>
          <a:prstGeom prst="line">
            <a:avLst/>
          </a:prstGeom>
          <a:ln>
            <a:solidFill>
              <a:srgbClr val="6F79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/>
          <p:cNvSpPr/>
          <p:nvPr/>
        </p:nvSpPr>
        <p:spPr>
          <a:xfrm>
            <a:off x="6254232" y="7743799"/>
            <a:ext cx="1676400" cy="685800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/>
          <p:cNvSpPr txBox="1"/>
          <p:nvPr/>
        </p:nvSpPr>
        <p:spPr>
          <a:xfrm>
            <a:off x="6254232" y="7922324"/>
            <a:ext cx="167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SEARCH</a:t>
            </a:r>
            <a:endParaRPr lang="ko-KR" altLang="en-US" sz="16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8220978" y="7743799"/>
            <a:ext cx="1676400" cy="685800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/>
          <p:cNvSpPr txBox="1"/>
          <p:nvPr/>
        </p:nvSpPr>
        <p:spPr>
          <a:xfrm>
            <a:off x="8220978" y="7922324"/>
            <a:ext cx="167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HOME</a:t>
            </a:r>
            <a:endParaRPr lang="ko-KR" altLang="en-US" sz="16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10187724" y="7739001"/>
            <a:ext cx="1676400" cy="685800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F797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0187724" y="7917526"/>
            <a:ext cx="167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MY PAGE</a:t>
            </a:r>
            <a:endParaRPr lang="ko-KR" altLang="en-US" sz="16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12154470" y="7739001"/>
            <a:ext cx="1676400" cy="685800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F797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2154470" y="7917526"/>
            <a:ext cx="167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CART</a:t>
            </a:r>
            <a:endParaRPr lang="ko-KR" altLang="en-US" sz="16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4857541-2406-4A24-8380-B716654F5843}"/>
              </a:ext>
            </a:extLst>
          </p:cNvPr>
          <p:cNvSpPr/>
          <p:nvPr/>
        </p:nvSpPr>
        <p:spPr>
          <a:xfrm>
            <a:off x="4285399" y="7739001"/>
            <a:ext cx="1676400" cy="685800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695514F-877A-478F-8A74-03B2E6DFC7A0}"/>
              </a:ext>
            </a:extLst>
          </p:cNvPr>
          <p:cNvSpPr txBox="1"/>
          <p:nvPr/>
        </p:nvSpPr>
        <p:spPr>
          <a:xfrm>
            <a:off x="4285399" y="7917526"/>
            <a:ext cx="167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TRIGGER</a:t>
            </a:r>
            <a:endParaRPr lang="ko-KR" altLang="en-US" sz="16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194043C5-56CC-4B08-B5FD-3C98D93248FE}"/>
              </a:ext>
            </a:extLst>
          </p:cNvPr>
          <p:cNvCxnSpPr>
            <a:cxnSpLocks/>
          </p:cNvCxnSpPr>
          <p:nvPr/>
        </p:nvCxnSpPr>
        <p:spPr>
          <a:xfrm flipH="1">
            <a:off x="10724821" y="6772798"/>
            <a:ext cx="2275114" cy="0"/>
          </a:xfrm>
          <a:prstGeom prst="line">
            <a:avLst/>
          </a:prstGeom>
          <a:ln>
            <a:solidFill>
              <a:srgbClr val="6F79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4AFFCC58-4679-4586-8562-0FC93853E33F}"/>
              </a:ext>
            </a:extLst>
          </p:cNvPr>
          <p:cNvCxnSpPr>
            <a:cxnSpLocks/>
          </p:cNvCxnSpPr>
          <p:nvPr/>
        </p:nvCxnSpPr>
        <p:spPr>
          <a:xfrm>
            <a:off x="12999935" y="6772798"/>
            <a:ext cx="0" cy="690526"/>
          </a:xfrm>
          <a:prstGeom prst="line">
            <a:avLst/>
          </a:prstGeom>
          <a:ln>
            <a:solidFill>
              <a:srgbClr val="6F79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DF99B884-4096-4857-B833-578C7F141037}"/>
              </a:ext>
            </a:extLst>
          </p:cNvPr>
          <p:cNvCxnSpPr>
            <a:cxnSpLocks/>
          </p:cNvCxnSpPr>
          <p:nvPr/>
        </p:nvCxnSpPr>
        <p:spPr>
          <a:xfrm flipH="1">
            <a:off x="5010871" y="6745417"/>
            <a:ext cx="2176014" cy="0"/>
          </a:xfrm>
          <a:prstGeom prst="line">
            <a:avLst/>
          </a:prstGeom>
          <a:ln>
            <a:solidFill>
              <a:srgbClr val="6F79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AB7CF20-2455-465E-A289-CF2EA27DF2C1}"/>
              </a:ext>
            </a:extLst>
          </p:cNvPr>
          <p:cNvCxnSpPr>
            <a:cxnSpLocks/>
          </p:cNvCxnSpPr>
          <p:nvPr/>
        </p:nvCxnSpPr>
        <p:spPr>
          <a:xfrm>
            <a:off x="5020713" y="6745417"/>
            <a:ext cx="0" cy="690526"/>
          </a:xfrm>
          <a:prstGeom prst="line">
            <a:avLst/>
          </a:prstGeom>
          <a:ln>
            <a:solidFill>
              <a:srgbClr val="6F79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22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642217" y="3878191"/>
            <a:ext cx="1145978" cy="1174481"/>
            <a:chOff x="5642217" y="3878191"/>
            <a:chExt cx="1145978" cy="117448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642217" y="3878191"/>
              <a:ext cx="1145978" cy="117448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231213" y="3866096"/>
            <a:ext cx="4627851" cy="329134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4400" kern="0" spc="-700" dirty="0">
                <a:latin typeface="스웨거 TTF" pitchFamily="34" charset="0"/>
                <a:cs typeface="스웨거 TTF" pitchFamily="34" charset="0"/>
              </a:rPr>
              <a:t>04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8292437" y="4414654"/>
            <a:ext cx="3518563" cy="109711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7200" kern="0" spc="-600" dirty="0">
                <a:solidFill>
                  <a:srgbClr val="6F797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상세 설계 </a:t>
            </a:r>
            <a:endParaRPr lang="en-US" sz="7200" dirty="0">
              <a:solidFill>
                <a:srgbClr val="6F797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9900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자유형 6">
            <a:extLst>
              <a:ext uri="{FF2B5EF4-FFF2-40B4-BE49-F238E27FC236}">
                <a16:creationId xmlns:a16="http://schemas.microsoft.com/office/drawing/2014/main" id="{DB71BD20-1269-41A8-8D84-0C5BBABD135E}"/>
              </a:ext>
            </a:extLst>
          </p:cNvPr>
          <p:cNvSpPr/>
          <p:nvPr/>
        </p:nvSpPr>
        <p:spPr>
          <a:xfrm>
            <a:off x="13391607" y="9170499"/>
            <a:ext cx="4454434" cy="80837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A402544E-2CC7-4FD1-BDBE-C0BA0521FCA9}"/>
              </a:ext>
            </a:extLst>
          </p:cNvPr>
          <p:cNvSpPr/>
          <p:nvPr/>
        </p:nvSpPr>
        <p:spPr>
          <a:xfrm>
            <a:off x="13398133" y="1129994"/>
            <a:ext cx="4413755" cy="8027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사각형: 둥근 한쪽 모서리 51">
            <a:extLst>
              <a:ext uri="{FF2B5EF4-FFF2-40B4-BE49-F238E27FC236}">
                <a16:creationId xmlns:a16="http://schemas.microsoft.com/office/drawing/2014/main" id="{6252B2C2-9454-47F5-8D7D-A74FEF50EF89}"/>
              </a:ext>
            </a:extLst>
          </p:cNvPr>
          <p:cNvSpPr/>
          <p:nvPr/>
        </p:nvSpPr>
        <p:spPr>
          <a:xfrm flipH="1">
            <a:off x="13417726" y="2785438"/>
            <a:ext cx="4394161" cy="6385061"/>
          </a:xfrm>
          <a:prstGeom prst="round1Rect">
            <a:avLst>
              <a:gd name="adj" fmla="val 24639"/>
            </a:avLst>
          </a:pr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 8">
            <a:extLst>
              <a:ext uri="{FF2B5EF4-FFF2-40B4-BE49-F238E27FC236}">
                <a16:creationId xmlns:a16="http://schemas.microsoft.com/office/drawing/2014/main" id="{1FA2D617-35C2-4D21-B09A-F95CC534D8D4}"/>
              </a:ext>
            </a:extLst>
          </p:cNvPr>
          <p:cNvSpPr/>
          <p:nvPr/>
        </p:nvSpPr>
        <p:spPr>
          <a:xfrm rot="10800000">
            <a:off x="13417727" y="390738"/>
            <a:ext cx="4415249" cy="77070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>
            <a:extLst>
              <a:ext uri="{FF2B5EF4-FFF2-40B4-BE49-F238E27FC236}">
                <a16:creationId xmlns:a16="http://schemas.microsoft.com/office/drawing/2014/main" id="{2C6AA27D-BD9C-4CF9-AAB8-84CD156479CE}"/>
              </a:ext>
            </a:extLst>
          </p:cNvPr>
          <p:cNvSpPr/>
          <p:nvPr/>
        </p:nvSpPr>
        <p:spPr>
          <a:xfrm>
            <a:off x="8586658" y="9157006"/>
            <a:ext cx="4454434" cy="790418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>
            <a:extLst>
              <a:ext uri="{FF2B5EF4-FFF2-40B4-BE49-F238E27FC236}">
                <a16:creationId xmlns:a16="http://schemas.microsoft.com/office/drawing/2014/main" id="{11D0238F-9EC3-411D-8F88-0151AF067174}"/>
              </a:ext>
            </a:extLst>
          </p:cNvPr>
          <p:cNvSpPr/>
          <p:nvPr/>
        </p:nvSpPr>
        <p:spPr>
          <a:xfrm rot="10800000">
            <a:off x="8612777" y="394005"/>
            <a:ext cx="4415249" cy="735987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B39148F-A3FA-438B-9CA3-93CC06806074}"/>
              </a:ext>
            </a:extLst>
          </p:cNvPr>
          <p:cNvSpPr/>
          <p:nvPr/>
        </p:nvSpPr>
        <p:spPr>
          <a:xfrm>
            <a:off x="8610600" y="1129994"/>
            <a:ext cx="4413755" cy="8027012"/>
          </a:xfrm>
          <a:prstGeom prst="rect">
            <a:avLst/>
          </a:pr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bject 5"/>
          <p:cNvSpPr txBox="1"/>
          <p:nvPr/>
        </p:nvSpPr>
        <p:spPr>
          <a:xfrm>
            <a:off x="887375" y="258928"/>
            <a:ext cx="2722328" cy="365705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6000" kern="0" spc="-800" dirty="0">
                <a:latin typeface="스웨거 TTF" pitchFamily="34" charset="0"/>
                <a:cs typeface="스웨거 TTF" pitchFamily="34" charset="0"/>
              </a:rPr>
              <a:t>04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2881212" y="1416891"/>
            <a:ext cx="5043588" cy="98341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01- </a:t>
            </a:r>
            <a:r>
              <a:rPr lang="ko-KR" altLang="en-US" sz="6000" dirty="0" err="1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프리로딩</a:t>
            </a:r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 </a:t>
            </a:r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&amp; </a:t>
            </a:r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로그인</a:t>
            </a:r>
            <a:endParaRPr lang="en-US" sz="6000" dirty="0">
              <a:solidFill>
                <a:srgbClr val="6F797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C0C0DC3A-F241-494A-A8CB-C9EE76354E16}"/>
              </a:ext>
            </a:extLst>
          </p:cNvPr>
          <p:cNvSpPr/>
          <p:nvPr/>
        </p:nvSpPr>
        <p:spPr>
          <a:xfrm>
            <a:off x="8606250" y="376045"/>
            <a:ext cx="4419600" cy="9555328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모서리가 둥근 직사각형 7">
            <a:extLst>
              <a:ext uri="{FF2B5EF4-FFF2-40B4-BE49-F238E27FC236}">
                <a16:creationId xmlns:a16="http://schemas.microsoft.com/office/drawing/2014/main" id="{A8883BF6-49C8-439E-AB71-5292E17692FB}"/>
              </a:ext>
            </a:extLst>
          </p:cNvPr>
          <p:cNvSpPr/>
          <p:nvPr/>
        </p:nvSpPr>
        <p:spPr>
          <a:xfrm>
            <a:off x="13411199" y="407499"/>
            <a:ext cx="4419600" cy="9555328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F09D312-518B-4A98-A1DA-8F430BDC9D7E}"/>
              </a:ext>
            </a:extLst>
          </p:cNvPr>
          <p:cNvSpPr/>
          <p:nvPr/>
        </p:nvSpPr>
        <p:spPr>
          <a:xfrm>
            <a:off x="13639799" y="4269861"/>
            <a:ext cx="4011637" cy="87363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8DE1560-9A8C-41C2-852F-8707D08F0981}"/>
              </a:ext>
            </a:extLst>
          </p:cNvPr>
          <p:cNvSpPr/>
          <p:nvPr/>
        </p:nvSpPr>
        <p:spPr>
          <a:xfrm>
            <a:off x="13639799" y="5386927"/>
            <a:ext cx="4011637" cy="87363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4852CE5-9CA2-4EE0-8F32-B742D7FDEA44}"/>
              </a:ext>
            </a:extLst>
          </p:cNvPr>
          <p:cNvSpPr/>
          <p:nvPr/>
        </p:nvSpPr>
        <p:spPr>
          <a:xfrm>
            <a:off x="13639799" y="6895404"/>
            <a:ext cx="4011637" cy="7557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E96DB32-4ED6-4EC7-80BF-CF84908F8D00}"/>
              </a:ext>
            </a:extLst>
          </p:cNvPr>
          <p:cNvSpPr txBox="1"/>
          <p:nvPr/>
        </p:nvSpPr>
        <p:spPr>
          <a:xfrm>
            <a:off x="8814582" y="3981696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Logo Text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357B93C-8A9B-4DD9-A437-5BD7AE91D0B7}"/>
              </a:ext>
            </a:extLst>
          </p:cNvPr>
          <p:cNvSpPr txBox="1"/>
          <p:nvPr/>
        </p:nvSpPr>
        <p:spPr>
          <a:xfrm>
            <a:off x="8814582" y="4668314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Text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2223493-3714-495E-AB3E-2D8F0C6CFC7E}"/>
              </a:ext>
            </a:extLst>
          </p:cNvPr>
          <p:cNvSpPr txBox="1"/>
          <p:nvPr/>
        </p:nvSpPr>
        <p:spPr>
          <a:xfrm>
            <a:off x="13614058" y="1206048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Logo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CE3625C-BF02-49A1-95F7-20CF82406F76}"/>
              </a:ext>
            </a:extLst>
          </p:cNvPr>
          <p:cNvSpPr txBox="1"/>
          <p:nvPr/>
        </p:nvSpPr>
        <p:spPr>
          <a:xfrm>
            <a:off x="13614058" y="1875021"/>
            <a:ext cx="4011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Background-IMG</a:t>
            </a:r>
            <a:endParaRPr lang="ko-KR" altLang="en-US" sz="20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261986D-AE01-44A9-9C86-19383E06D2E3}"/>
              </a:ext>
            </a:extLst>
          </p:cNvPr>
          <p:cNvSpPr txBox="1"/>
          <p:nvPr/>
        </p:nvSpPr>
        <p:spPr>
          <a:xfrm>
            <a:off x="8803696" y="3418188"/>
            <a:ext cx="4011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100% Background-</a:t>
            </a:r>
            <a:r>
              <a:rPr lang="en-US" altLang="ko-KR" sz="2000" dirty="0" err="1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img</a:t>
            </a:r>
            <a:endParaRPr lang="ko-KR" altLang="en-US" sz="20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55D7D24-E395-4AEB-BF57-DA5008326F9E}"/>
              </a:ext>
            </a:extLst>
          </p:cNvPr>
          <p:cNvSpPr txBox="1"/>
          <p:nvPr/>
        </p:nvSpPr>
        <p:spPr>
          <a:xfrm>
            <a:off x="13614058" y="7011644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Login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E9F13646-E896-4A6D-B930-2A2C5D60EDBD}"/>
              </a:ext>
            </a:extLst>
          </p:cNvPr>
          <p:cNvSpPr/>
          <p:nvPr/>
        </p:nvSpPr>
        <p:spPr>
          <a:xfrm>
            <a:off x="14249400" y="8592175"/>
            <a:ext cx="561703" cy="5617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72F33AB9-E37D-491A-AEE7-0F4DDD5D7BBA}"/>
              </a:ext>
            </a:extLst>
          </p:cNvPr>
          <p:cNvSpPr/>
          <p:nvPr/>
        </p:nvSpPr>
        <p:spPr>
          <a:xfrm>
            <a:off x="15344499" y="8592175"/>
            <a:ext cx="561703" cy="5617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1786C626-71BE-469C-B9B9-4C3C986FF7A5}"/>
              </a:ext>
            </a:extLst>
          </p:cNvPr>
          <p:cNvSpPr/>
          <p:nvPr/>
        </p:nvSpPr>
        <p:spPr>
          <a:xfrm>
            <a:off x="16483148" y="8592175"/>
            <a:ext cx="561703" cy="5617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6A3C7DC-877A-4BF2-8A53-379A2A33C5A2}"/>
              </a:ext>
            </a:extLst>
          </p:cNvPr>
          <p:cNvSpPr txBox="1"/>
          <p:nvPr/>
        </p:nvSpPr>
        <p:spPr>
          <a:xfrm>
            <a:off x="13614058" y="3179654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Login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8E0C3A0-A1E6-43E8-889F-7A70FC70D44B}"/>
              </a:ext>
            </a:extLst>
          </p:cNvPr>
          <p:cNvSpPr txBox="1"/>
          <p:nvPr/>
        </p:nvSpPr>
        <p:spPr>
          <a:xfrm>
            <a:off x="1322425" y="3734379"/>
            <a:ext cx="6553200" cy="2462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 err="1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프리로딩</a:t>
            </a:r>
            <a:endParaRPr lang="en-US" altLang="ko-KR" sz="2800" dirty="0">
              <a:solidFill>
                <a:srgbClr val="6F797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Preloading : Full-Size Background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사진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Overlay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씌워 띄움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    2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초 후 로그인 페이지로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넘어감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Logo Text &amp; Text : Logo Text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 왼쪽에서 오른쪽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 밑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Text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는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               오른쪽에서 왼쪽으로 애니메이션 슬라이드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B48F24A-813E-4B3E-9963-B572937584E4}"/>
              </a:ext>
            </a:extLst>
          </p:cNvPr>
          <p:cNvSpPr txBox="1"/>
          <p:nvPr/>
        </p:nvSpPr>
        <p:spPr>
          <a:xfrm>
            <a:off x="1322425" y="6531406"/>
            <a:ext cx="6553200" cy="21852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로그인</a:t>
            </a:r>
            <a:endParaRPr lang="en-US" altLang="ko-KR" sz="2800" dirty="0">
              <a:solidFill>
                <a:srgbClr val="6F797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Login Form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평범한 사각 로그인 폼에서 한쪽 모서리만 라운드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준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로그인폼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SNS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빠른 로그인을 위하여 로그인 버튼 밑에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SNS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로그인 버튼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491068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53">
            <a:extLst>
              <a:ext uri="{FF2B5EF4-FFF2-40B4-BE49-F238E27FC236}">
                <a16:creationId xmlns:a16="http://schemas.microsoft.com/office/drawing/2014/main" id="{78243E61-5991-48FE-AC3C-04340CB9C66C}"/>
              </a:ext>
            </a:extLst>
          </p:cNvPr>
          <p:cNvSpPr/>
          <p:nvPr/>
        </p:nvSpPr>
        <p:spPr>
          <a:xfrm>
            <a:off x="13576275" y="4371155"/>
            <a:ext cx="4413755" cy="22963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bject 5"/>
          <p:cNvSpPr txBox="1"/>
          <p:nvPr/>
        </p:nvSpPr>
        <p:spPr>
          <a:xfrm>
            <a:off x="685800" y="258928"/>
            <a:ext cx="2722328" cy="365705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6000" kern="0" spc="-800" dirty="0">
                <a:latin typeface="스웨거 TTF" pitchFamily="34" charset="0"/>
                <a:cs typeface="스웨거 TTF" pitchFamily="34" charset="0"/>
              </a:rPr>
              <a:t>04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2666999" y="1416890"/>
            <a:ext cx="5867401" cy="93374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02- </a:t>
            </a:r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회원가입 </a:t>
            </a:r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&amp; </a:t>
            </a:r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메인 </a:t>
            </a:r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(1)</a:t>
            </a:r>
            <a:endParaRPr lang="en-US" sz="6000" dirty="0">
              <a:solidFill>
                <a:srgbClr val="6F797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322425" y="3181489"/>
            <a:ext cx="6553200" cy="218521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회원가입</a:t>
            </a:r>
            <a:endParaRPr lang="en-US" altLang="ko-KR" sz="2800" dirty="0">
              <a:solidFill>
                <a:srgbClr val="6F797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Input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회원가입을 위한 개인정보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Check Box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약관 동의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Check Box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Sign Up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회원가입 버튼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1322425" y="5805965"/>
            <a:ext cx="6553200" cy="46782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메인 </a:t>
            </a:r>
            <a:r>
              <a:rPr lang="en-US" altLang="ko-KR" sz="2800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(1)</a:t>
            </a: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Fixed Header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마우스 스크롤시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Background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와 로고 색 반전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Background-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img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: Heading Text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와 함께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크로스페이드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슬릭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슬라이더 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New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Arrivlas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가로로 상품 이미지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3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개씩 배치하여 탭메뉴로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슬라이드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Best Seller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세로로 상품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3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개씩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Buy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버튼과 함께 배치하며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슬릭으로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슬라이드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Fixed Footer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카테고리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검색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홈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마이페이지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장바구니 버튼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0" name="자유형 6">
            <a:extLst>
              <a:ext uri="{FF2B5EF4-FFF2-40B4-BE49-F238E27FC236}">
                <a16:creationId xmlns:a16="http://schemas.microsoft.com/office/drawing/2014/main" id="{EB0A31E9-FDA4-4451-9A59-5755998A7C0D}"/>
              </a:ext>
            </a:extLst>
          </p:cNvPr>
          <p:cNvSpPr/>
          <p:nvPr/>
        </p:nvSpPr>
        <p:spPr>
          <a:xfrm>
            <a:off x="13569749" y="9170499"/>
            <a:ext cx="4454434" cy="80837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4E2A7E5-D84E-472D-B391-A50F392E381F}"/>
              </a:ext>
            </a:extLst>
          </p:cNvPr>
          <p:cNvSpPr/>
          <p:nvPr/>
        </p:nvSpPr>
        <p:spPr>
          <a:xfrm>
            <a:off x="13576275" y="1129994"/>
            <a:ext cx="4413755" cy="32243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8">
            <a:extLst>
              <a:ext uri="{FF2B5EF4-FFF2-40B4-BE49-F238E27FC236}">
                <a16:creationId xmlns:a16="http://schemas.microsoft.com/office/drawing/2014/main" id="{A3033371-7FB0-4637-8CE5-EA32176E8793}"/>
              </a:ext>
            </a:extLst>
          </p:cNvPr>
          <p:cNvSpPr/>
          <p:nvPr/>
        </p:nvSpPr>
        <p:spPr>
          <a:xfrm rot="10800000">
            <a:off x="13595869" y="390738"/>
            <a:ext cx="4415249" cy="77070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7">
            <a:extLst>
              <a:ext uri="{FF2B5EF4-FFF2-40B4-BE49-F238E27FC236}">
                <a16:creationId xmlns:a16="http://schemas.microsoft.com/office/drawing/2014/main" id="{69220103-81B0-44AA-B19D-D737340918F7}"/>
              </a:ext>
            </a:extLst>
          </p:cNvPr>
          <p:cNvSpPr/>
          <p:nvPr/>
        </p:nvSpPr>
        <p:spPr>
          <a:xfrm>
            <a:off x="13589341" y="407499"/>
            <a:ext cx="4419600" cy="9555328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2A72B1-D71F-486F-B321-C141457BF9FA}"/>
              </a:ext>
            </a:extLst>
          </p:cNvPr>
          <p:cNvSpPr txBox="1"/>
          <p:nvPr/>
        </p:nvSpPr>
        <p:spPr>
          <a:xfrm>
            <a:off x="13792200" y="522403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Fixed Header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E41BEA-80A2-4465-9667-08412FD4F8A9}"/>
              </a:ext>
            </a:extLst>
          </p:cNvPr>
          <p:cNvSpPr txBox="1"/>
          <p:nvPr/>
        </p:nvSpPr>
        <p:spPr>
          <a:xfrm>
            <a:off x="13792200" y="1903922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Background-IMG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591F74-08A0-4CA6-81AE-99EAB0E70FBC}"/>
              </a:ext>
            </a:extLst>
          </p:cNvPr>
          <p:cNvSpPr txBox="1"/>
          <p:nvPr/>
        </p:nvSpPr>
        <p:spPr>
          <a:xfrm>
            <a:off x="13792200" y="5257717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New Arrivals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7" name="자유형 6">
            <a:extLst>
              <a:ext uri="{FF2B5EF4-FFF2-40B4-BE49-F238E27FC236}">
                <a16:creationId xmlns:a16="http://schemas.microsoft.com/office/drawing/2014/main" id="{2CBE6549-91B9-4284-B401-B8F9FAB17D33}"/>
              </a:ext>
            </a:extLst>
          </p:cNvPr>
          <p:cNvSpPr/>
          <p:nvPr/>
        </p:nvSpPr>
        <p:spPr>
          <a:xfrm>
            <a:off x="8935653" y="9170499"/>
            <a:ext cx="4454434" cy="80837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E2B7B57-BB03-4544-B6D0-CB56A2695318}"/>
              </a:ext>
            </a:extLst>
          </p:cNvPr>
          <p:cNvSpPr/>
          <p:nvPr/>
        </p:nvSpPr>
        <p:spPr>
          <a:xfrm>
            <a:off x="8942179" y="1129993"/>
            <a:ext cx="4413755" cy="80405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8">
            <a:extLst>
              <a:ext uri="{FF2B5EF4-FFF2-40B4-BE49-F238E27FC236}">
                <a16:creationId xmlns:a16="http://schemas.microsoft.com/office/drawing/2014/main" id="{E8E43AB3-97DE-48AB-8113-B7B44567EA39}"/>
              </a:ext>
            </a:extLst>
          </p:cNvPr>
          <p:cNvSpPr/>
          <p:nvPr/>
        </p:nvSpPr>
        <p:spPr>
          <a:xfrm rot="10800000">
            <a:off x="8961773" y="390738"/>
            <a:ext cx="4415249" cy="77070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모서리가 둥근 직사각형 7">
            <a:extLst>
              <a:ext uri="{FF2B5EF4-FFF2-40B4-BE49-F238E27FC236}">
                <a16:creationId xmlns:a16="http://schemas.microsoft.com/office/drawing/2014/main" id="{BE112343-AECA-48DE-AA02-8B8D151F909C}"/>
              </a:ext>
            </a:extLst>
          </p:cNvPr>
          <p:cNvSpPr/>
          <p:nvPr/>
        </p:nvSpPr>
        <p:spPr>
          <a:xfrm>
            <a:off x="8955245" y="407499"/>
            <a:ext cx="4419600" cy="9555328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27AF6D6-D246-4C7F-AD9C-DC2CF98B08F3}"/>
              </a:ext>
            </a:extLst>
          </p:cNvPr>
          <p:cNvSpPr/>
          <p:nvPr/>
        </p:nvSpPr>
        <p:spPr>
          <a:xfrm>
            <a:off x="9183845" y="2649549"/>
            <a:ext cx="4011637" cy="87363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F601730-0463-400C-B241-F2301F00AE58}"/>
              </a:ext>
            </a:extLst>
          </p:cNvPr>
          <p:cNvSpPr/>
          <p:nvPr/>
        </p:nvSpPr>
        <p:spPr>
          <a:xfrm>
            <a:off x="9183845" y="3700819"/>
            <a:ext cx="4011637" cy="87363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24639C70-20A3-4A70-A9DA-D4D196830B7C}"/>
              </a:ext>
            </a:extLst>
          </p:cNvPr>
          <p:cNvSpPr/>
          <p:nvPr/>
        </p:nvSpPr>
        <p:spPr>
          <a:xfrm>
            <a:off x="9183845" y="8430982"/>
            <a:ext cx="4011637" cy="7557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C20C0E-B21C-464D-A8ED-40BBBF064B93}"/>
              </a:ext>
            </a:extLst>
          </p:cNvPr>
          <p:cNvSpPr txBox="1"/>
          <p:nvPr/>
        </p:nvSpPr>
        <p:spPr>
          <a:xfrm>
            <a:off x="9158104" y="539806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Sign Up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AEDFE86-7BB9-4B49-AE1C-1DCBA8BA7C6C}"/>
              </a:ext>
            </a:extLst>
          </p:cNvPr>
          <p:cNvSpPr txBox="1"/>
          <p:nvPr/>
        </p:nvSpPr>
        <p:spPr>
          <a:xfrm>
            <a:off x="9158104" y="8547222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Sign Up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25541B2-F1D5-4CE6-8008-28F7A0F2B486}"/>
              </a:ext>
            </a:extLst>
          </p:cNvPr>
          <p:cNvSpPr/>
          <p:nvPr/>
        </p:nvSpPr>
        <p:spPr>
          <a:xfrm>
            <a:off x="9183845" y="1577892"/>
            <a:ext cx="4011637" cy="87363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95A123C-E54B-42CD-84B7-4585E8102D6E}"/>
              </a:ext>
            </a:extLst>
          </p:cNvPr>
          <p:cNvSpPr txBox="1"/>
          <p:nvPr/>
        </p:nvSpPr>
        <p:spPr>
          <a:xfrm>
            <a:off x="9158104" y="1785521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Input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DC66EFA-EEF6-4211-96A2-FDD33D7D277E}"/>
              </a:ext>
            </a:extLst>
          </p:cNvPr>
          <p:cNvSpPr txBox="1"/>
          <p:nvPr/>
        </p:nvSpPr>
        <p:spPr>
          <a:xfrm>
            <a:off x="9158104" y="2864329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Input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BDBD823-99F7-472B-8A40-DE926788DC81}"/>
              </a:ext>
            </a:extLst>
          </p:cNvPr>
          <p:cNvSpPr txBox="1"/>
          <p:nvPr/>
        </p:nvSpPr>
        <p:spPr>
          <a:xfrm>
            <a:off x="9158104" y="3903380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Input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7A1E10A-4601-4AFD-83F8-EB8ADF016825}"/>
              </a:ext>
            </a:extLst>
          </p:cNvPr>
          <p:cNvSpPr/>
          <p:nvPr/>
        </p:nvSpPr>
        <p:spPr>
          <a:xfrm>
            <a:off x="9183845" y="4752089"/>
            <a:ext cx="4011637" cy="87363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F7C52BD-DCBC-4D3B-A52E-3437740AB336}"/>
              </a:ext>
            </a:extLst>
          </p:cNvPr>
          <p:cNvSpPr txBox="1"/>
          <p:nvPr/>
        </p:nvSpPr>
        <p:spPr>
          <a:xfrm>
            <a:off x="9158104" y="4954650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Input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FFA41CC-F5B8-477D-A534-AAEC03BB1034}"/>
              </a:ext>
            </a:extLst>
          </p:cNvPr>
          <p:cNvSpPr/>
          <p:nvPr/>
        </p:nvSpPr>
        <p:spPr>
          <a:xfrm>
            <a:off x="9183845" y="6185485"/>
            <a:ext cx="4011637" cy="192981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6297DD0-D16A-4182-97A0-E81515155E4E}"/>
              </a:ext>
            </a:extLst>
          </p:cNvPr>
          <p:cNvSpPr txBox="1"/>
          <p:nvPr/>
        </p:nvSpPr>
        <p:spPr>
          <a:xfrm>
            <a:off x="9158104" y="6895404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Check</a:t>
            </a:r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Box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9DE01345-61BA-456E-9BEF-994E7537D88A}"/>
              </a:ext>
            </a:extLst>
          </p:cNvPr>
          <p:cNvSpPr/>
          <p:nvPr/>
        </p:nvSpPr>
        <p:spPr>
          <a:xfrm>
            <a:off x="13576275" y="6646208"/>
            <a:ext cx="4413755" cy="2508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602B8C-EA6E-4906-BE41-203982E34E65}"/>
              </a:ext>
            </a:extLst>
          </p:cNvPr>
          <p:cNvSpPr txBox="1"/>
          <p:nvPr/>
        </p:nvSpPr>
        <p:spPr>
          <a:xfrm>
            <a:off x="13792200" y="2918321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Heading Text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BC9E33D-47C8-4D8C-B753-C1D38E673D52}"/>
              </a:ext>
            </a:extLst>
          </p:cNvPr>
          <p:cNvSpPr txBox="1"/>
          <p:nvPr/>
        </p:nvSpPr>
        <p:spPr>
          <a:xfrm>
            <a:off x="13792200" y="7567306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Best Seller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4FAD8B5-D8BD-4CDA-B387-3C57C32834B9}"/>
              </a:ext>
            </a:extLst>
          </p:cNvPr>
          <p:cNvSpPr txBox="1"/>
          <p:nvPr/>
        </p:nvSpPr>
        <p:spPr>
          <a:xfrm>
            <a:off x="13792200" y="9307174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Fixed Footer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3860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>
            <a:extLst>
              <a:ext uri="{FF2B5EF4-FFF2-40B4-BE49-F238E27FC236}">
                <a16:creationId xmlns:a16="http://schemas.microsoft.com/office/drawing/2014/main" id="{E46F4B3C-AC92-46EA-825B-B6A7CBBB556A}"/>
              </a:ext>
            </a:extLst>
          </p:cNvPr>
          <p:cNvSpPr/>
          <p:nvPr/>
        </p:nvSpPr>
        <p:spPr>
          <a:xfrm>
            <a:off x="8928075" y="3069687"/>
            <a:ext cx="4413755" cy="25512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자유형 6">
            <a:extLst>
              <a:ext uri="{FF2B5EF4-FFF2-40B4-BE49-F238E27FC236}">
                <a16:creationId xmlns:a16="http://schemas.microsoft.com/office/drawing/2014/main" id="{BB06C51D-3343-441A-8676-84919B8BCC40}"/>
              </a:ext>
            </a:extLst>
          </p:cNvPr>
          <p:cNvSpPr/>
          <p:nvPr/>
        </p:nvSpPr>
        <p:spPr>
          <a:xfrm>
            <a:off x="8921549" y="9170499"/>
            <a:ext cx="4454434" cy="80837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B6D8D4EE-13C9-4801-85FC-E805BACB6C06}"/>
              </a:ext>
            </a:extLst>
          </p:cNvPr>
          <p:cNvSpPr/>
          <p:nvPr/>
        </p:nvSpPr>
        <p:spPr>
          <a:xfrm>
            <a:off x="8928075" y="8131197"/>
            <a:ext cx="4413755" cy="1010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bject 5"/>
          <p:cNvSpPr txBox="1"/>
          <p:nvPr/>
        </p:nvSpPr>
        <p:spPr>
          <a:xfrm>
            <a:off x="685800" y="258928"/>
            <a:ext cx="2722328" cy="365705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6000" kern="0" spc="-800" dirty="0">
                <a:latin typeface="스웨거 TTF" pitchFamily="34" charset="0"/>
                <a:cs typeface="스웨거 TTF" pitchFamily="34" charset="0"/>
              </a:rPr>
              <a:t>04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2666999" y="1416890"/>
            <a:ext cx="5867401" cy="93374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03- </a:t>
            </a:r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메인 </a:t>
            </a:r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(2) &amp; </a:t>
            </a:r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카테고리</a:t>
            </a:r>
            <a:endParaRPr lang="en-US" sz="6000" dirty="0">
              <a:solidFill>
                <a:srgbClr val="6F797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322425" y="3092355"/>
            <a:ext cx="6553200" cy="34470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메인 </a:t>
            </a:r>
            <a:r>
              <a:rPr lang="en-US" altLang="ko-KR" sz="2800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(2)</a:t>
            </a:r>
          </a:p>
          <a:p>
            <a:endParaRPr lang="en-US" altLang="ko-KR" sz="2800" dirty="0">
              <a:solidFill>
                <a:srgbClr val="733527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Banner-1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배치의 지루함을 덜기 위해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Width : 100%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띠 배너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Best Reviews : Width 100%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의 카드형식으로 된 포토 리뷰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Banner-2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섹션종료를 알리는 배너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Footer : Padding 20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을 준 구독 버튼과 그 하단엔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sns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버튼과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회사 정보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322425" y="7160082"/>
            <a:ext cx="6553200" cy="20621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상품 상세</a:t>
            </a:r>
            <a:endParaRPr lang="en-US" altLang="ko-KR" sz="2800" dirty="0">
              <a:solidFill>
                <a:srgbClr val="6F797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2800" dirty="0">
              <a:solidFill>
                <a:srgbClr val="733527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Category Button :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클릭시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체크된 카테고리 색상 바뀜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PRODUCT :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한줄에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개씩 프레임 안에 제품 사진이 삽입된 보기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쉽고 심플한 레이아웃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0941C7D-1465-43F5-A060-A6231EAA2659}"/>
              </a:ext>
            </a:extLst>
          </p:cNvPr>
          <p:cNvSpPr/>
          <p:nvPr/>
        </p:nvSpPr>
        <p:spPr>
          <a:xfrm>
            <a:off x="8928075" y="1129995"/>
            <a:ext cx="4413755" cy="19561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8">
            <a:extLst>
              <a:ext uri="{FF2B5EF4-FFF2-40B4-BE49-F238E27FC236}">
                <a16:creationId xmlns:a16="http://schemas.microsoft.com/office/drawing/2014/main" id="{51EC1B13-1B11-4D62-9331-DACEF89ADB47}"/>
              </a:ext>
            </a:extLst>
          </p:cNvPr>
          <p:cNvSpPr/>
          <p:nvPr/>
        </p:nvSpPr>
        <p:spPr>
          <a:xfrm rot="10800000">
            <a:off x="8947669" y="390738"/>
            <a:ext cx="4415249" cy="77070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solidFill>
              <a:srgbClr val="2222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7">
            <a:extLst>
              <a:ext uri="{FF2B5EF4-FFF2-40B4-BE49-F238E27FC236}">
                <a16:creationId xmlns:a16="http://schemas.microsoft.com/office/drawing/2014/main" id="{1BB647DA-404D-498A-BDB3-F9E4EEA17862}"/>
              </a:ext>
            </a:extLst>
          </p:cNvPr>
          <p:cNvSpPr/>
          <p:nvPr/>
        </p:nvSpPr>
        <p:spPr>
          <a:xfrm>
            <a:off x="8941141" y="407499"/>
            <a:ext cx="4419600" cy="9555328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C92D5D-4281-4577-9259-EEB9A7FA96AA}"/>
              </a:ext>
            </a:extLst>
          </p:cNvPr>
          <p:cNvSpPr txBox="1"/>
          <p:nvPr/>
        </p:nvSpPr>
        <p:spPr>
          <a:xfrm>
            <a:off x="9144000" y="522403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Fixed Header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4B95D82-88A8-40CC-A32D-86DFA778EDA4}"/>
              </a:ext>
            </a:extLst>
          </p:cNvPr>
          <p:cNvSpPr txBox="1"/>
          <p:nvPr/>
        </p:nvSpPr>
        <p:spPr>
          <a:xfrm>
            <a:off x="9144000" y="4100105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Best Reviews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E6790E4-08F9-4611-9967-5415AFC1FF47}"/>
              </a:ext>
            </a:extLst>
          </p:cNvPr>
          <p:cNvSpPr/>
          <p:nvPr/>
        </p:nvSpPr>
        <p:spPr>
          <a:xfrm>
            <a:off x="8944407" y="5637331"/>
            <a:ext cx="4413755" cy="2508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D676C62-6358-47FF-A84C-92A5B89AA545}"/>
              </a:ext>
            </a:extLst>
          </p:cNvPr>
          <p:cNvSpPr txBox="1"/>
          <p:nvPr/>
        </p:nvSpPr>
        <p:spPr>
          <a:xfrm>
            <a:off x="9144000" y="1923285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Banner -1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0ED793D-E48E-444A-9ED7-F7B7967B61C1}"/>
              </a:ext>
            </a:extLst>
          </p:cNvPr>
          <p:cNvSpPr txBox="1"/>
          <p:nvPr/>
        </p:nvSpPr>
        <p:spPr>
          <a:xfrm>
            <a:off x="9144000" y="6636862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Banner -2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3" name="자유형 6">
            <a:extLst>
              <a:ext uri="{FF2B5EF4-FFF2-40B4-BE49-F238E27FC236}">
                <a16:creationId xmlns:a16="http://schemas.microsoft.com/office/drawing/2014/main" id="{6980E27D-AF1F-4903-9E1F-951DAFF0E47D}"/>
              </a:ext>
            </a:extLst>
          </p:cNvPr>
          <p:cNvSpPr/>
          <p:nvPr/>
        </p:nvSpPr>
        <p:spPr>
          <a:xfrm>
            <a:off x="13600613" y="9142083"/>
            <a:ext cx="4454434" cy="836795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8EB24267-9F97-4E14-8F4B-664A676BAF80}"/>
              </a:ext>
            </a:extLst>
          </p:cNvPr>
          <p:cNvSpPr/>
          <p:nvPr/>
        </p:nvSpPr>
        <p:spPr>
          <a:xfrm>
            <a:off x="13607139" y="1129995"/>
            <a:ext cx="4413755" cy="10664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자유형 8">
            <a:extLst>
              <a:ext uri="{FF2B5EF4-FFF2-40B4-BE49-F238E27FC236}">
                <a16:creationId xmlns:a16="http://schemas.microsoft.com/office/drawing/2014/main" id="{96107C24-FFE4-49AA-9334-785F04437192}"/>
              </a:ext>
            </a:extLst>
          </p:cNvPr>
          <p:cNvSpPr/>
          <p:nvPr/>
        </p:nvSpPr>
        <p:spPr>
          <a:xfrm rot="10800000">
            <a:off x="13626733" y="390738"/>
            <a:ext cx="4415249" cy="77070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모서리가 둥근 직사각형 7">
            <a:extLst>
              <a:ext uri="{FF2B5EF4-FFF2-40B4-BE49-F238E27FC236}">
                <a16:creationId xmlns:a16="http://schemas.microsoft.com/office/drawing/2014/main" id="{BEE602CE-554B-4C5D-A113-2179FEA7D829}"/>
              </a:ext>
            </a:extLst>
          </p:cNvPr>
          <p:cNvSpPr/>
          <p:nvPr/>
        </p:nvSpPr>
        <p:spPr>
          <a:xfrm>
            <a:off x="13620205" y="407499"/>
            <a:ext cx="4419600" cy="9555328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E37BE97-4E07-43AF-8E13-5C92FC48C3D4}"/>
              </a:ext>
            </a:extLst>
          </p:cNvPr>
          <p:cNvSpPr txBox="1"/>
          <p:nvPr/>
        </p:nvSpPr>
        <p:spPr>
          <a:xfrm>
            <a:off x="13823064" y="522403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Fixed Header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399D967-3094-46DE-BD0B-5F082AFAB841}"/>
              </a:ext>
            </a:extLst>
          </p:cNvPr>
          <p:cNvSpPr txBox="1"/>
          <p:nvPr/>
        </p:nvSpPr>
        <p:spPr>
          <a:xfrm>
            <a:off x="13823064" y="5140269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Product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9809CE7-A192-4A2F-9872-0A327D79DC17}"/>
              </a:ext>
            </a:extLst>
          </p:cNvPr>
          <p:cNvSpPr txBox="1"/>
          <p:nvPr/>
        </p:nvSpPr>
        <p:spPr>
          <a:xfrm>
            <a:off x="9144000" y="8409642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Footer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D03E2D3-A9C6-44F8-9138-24946F2F2D38}"/>
              </a:ext>
            </a:extLst>
          </p:cNvPr>
          <p:cNvSpPr txBox="1"/>
          <p:nvPr/>
        </p:nvSpPr>
        <p:spPr>
          <a:xfrm>
            <a:off x="13823064" y="9313078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Fixed Header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8A5F5BB-11C6-4305-A800-BAEAD7AB8E6E}"/>
              </a:ext>
            </a:extLst>
          </p:cNvPr>
          <p:cNvSpPr txBox="1"/>
          <p:nvPr/>
        </p:nvSpPr>
        <p:spPr>
          <a:xfrm>
            <a:off x="9124552" y="9313078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Fixed Footer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BF6DCC1-9281-41A7-A028-0851FF055B3A}"/>
              </a:ext>
            </a:extLst>
          </p:cNvPr>
          <p:cNvSpPr txBox="1"/>
          <p:nvPr/>
        </p:nvSpPr>
        <p:spPr>
          <a:xfrm>
            <a:off x="13823064" y="1452217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Category Button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082BB1E2-FF37-440A-90D7-4762CEEA68AB}"/>
              </a:ext>
            </a:extLst>
          </p:cNvPr>
          <p:cNvSpPr/>
          <p:nvPr/>
        </p:nvSpPr>
        <p:spPr>
          <a:xfrm>
            <a:off x="13607139" y="2184895"/>
            <a:ext cx="4413755" cy="69571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827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자유형 6">
            <a:extLst>
              <a:ext uri="{FF2B5EF4-FFF2-40B4-BE49-F238E27FC236}">
                <a16:creationId xmlns:a16="http://schemas.microsoft.com/office/drawing/2014/main" id="{BB06C51D-3343-441A-8676-84919B8BCC40}"/>
              </a:ext>
            </a:extLst>
          </p:cNvPr>
          <p:cNvSpPr/>
          <p:nvPr/>
        </p:nvSpPr>
        <p:spPr>
          <a:xfrm>
            <a:off x="11200721" y="9170499"/>
            <a:ext cx="4439329" cy="80837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C6312C2-5D3E-4659-9C65-236AC3094144}"/>
              </a:ext>
            </a:extLst>
          </p:cNvPr>
          <p:cNvSpPr/>
          <p:nvPr/>
        </p:nvSpPr>
        <p:spPr>
          <a:xfrm>
            <a:off x="11224664" y="7702451"/>
            <a:ext cx="4396338" cy="14840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B6D8D4EE-13C9-4801-85FC-E805BACB6C06}"/>
              </a:ext>
            </a:extLst>
          </p:cNvPr>
          <p:cNvSpPr/>
          <p:nvPr/>
        </p:nvSpPr>
        <p:spPr>
          <a:xfrm>
            <a:off x="11224664" y="6428746"/>
            <a:ext cx="4396338" cy="12569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46F4B3C-AC92-46EA-825B-B6A7CBBB556A}"/>
              </a:ext>
            </a:extLst>
          </p:cNvPr>
          <p:cNvSpPr/>
          <p:nvPr/>
        </p:nvSpPr>
        <p:spPr>
          <a:xfrm>
            <a:off x="11226841" y="3069687"/>
            <a:ext cx="4394161" cy="15965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bject 5"/>
          <p:cNvSpPr txBox="1"/>
          <p:nvPr/>
        </p:nvSpPr>
        <p:spPr>
          <a:xfrm>
            <a:off x="685800" y="258928"/>
            <a:ext cx="2722328" cy="365705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6000" kern="0" spc="-800" dirty="0">
                <a:latin typeface="스웨거 TTF" pitchFamily="34" charset="0"/>
                <a:cs typeface="스웨거 TTF" pitchFamily="34" charset="0"/>
              </a:rPr>
              <a:t>0</a:t>
            </a:r>
            <a:r>
              <a:rPr lang="en-US" altLang="ko-KR" sz="16000" kern="0" spc="-800" dirty="0">
                <a:latin typeface="스웨거 TTF" pitchFamily="34" charset="0"/>
                <a:cs typeface="스웨거 TTF" pitchFamily="34" charset="0"/>
              </a:rPr>
              <a:t>4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2667000" y="1416301"/>
            <a:ext cx="3962400" cy="1030204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04- </a:t>
            </a:r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상품 페이지</a:t>
            </a:r>
            <a:endParaRPr lang="en-US" sz="6000" dirty="0">
              <a:solidFill>
                <a:srgbClr val="6F797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322424" y="3603878"/>
            <a:ext cx="7821575" cy="53860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상품 페이지</a:t>
            </a:r>
            <a:endParaRPr lang="en-US" altLang="ko-KR" sz="2800" dirty="0">
              <a:solidFill>
                <a:srgbClr val="6F797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2800" dirty="0">
              <a:solidFill>
                <a:srgbClr val="733527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Fixed Header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좌측엔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뒤로가기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우측에 공유하기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장바구니 버튼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Product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제품 색상별로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슬릭슬라이드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상품의 기본 정보 및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찜버튼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함께 구매하면 좋은 상품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가로로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3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상품씩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슬라이드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제품과 시너지 효과를 낼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수 있는 제품을 보여줌으로써 구매 유도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제품설명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: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어코디언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형식으로 제품 설명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제품 크기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교환 및 반품 수칙 나열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Review : 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별점과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가로막대기로 평가 비율을 보여줌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우측 상단엔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해당 제품의 모든 리뷰를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보러가는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버튼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하단엔 리뷰 작성버튼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유사한 제품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해당 제품과 유사한 제품을 보여줌으로써 페이지 내에서 상품 비교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가능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Buy Button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스크롤시 밑에서 위로 나타나는 버튼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0941C7D-1465-43F5-A060-A6231EAA2659}"/>
              </a:ext>
            </a:extLst>
          </p:cNvPr>
          <p:cNvSpPr/>
          <p:nvPr/>
        </p:nvSpPr>
        <p:spPr>
          <a:xfrm>
            <a:off x="11224664" y="1129995"/>
            <a:ext cx="4396338" cy="19373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8">
            <a:extLst>
              <a:ext uri="{FF2B5EF4-FFF2-40B4-BE49-F238E27FC236}">
                <a16:creationId xmlns:a16="http://schemas.microsoft.com/office/drawing/2014/main" id="{51EC1B13-1B11-4D62-9331-DACEF89ADB47}"/>
              </a:ext>
            </a:extLst>
          </p:cNvPr>
          <p:cNvSpPr/>
          <p:nvPr/>
        </p:nvSpPr>
        <p:spPr>
          <a:xfrm rot="10800000">
            <a:off x="11226841" y="390738"/>
            <a:ext cx="4415249" cy="77070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7">
            <a:extLst>
              <a:ext uri="{FF2B5EF4-FFF2-40B4-BE49-F238E27FC236}">
                <a16:creationId xmlns:a16="http://schemas.microsoft.com/office/drawing/2014/main" id="{1BB647DA-404D-498A-BDB3-F9E4EEA17862}"/>
              </a:ext>
            </a:extLst>
          </p:cNvPr>
          <p:cNvSpPr/>
          <p:nvPr/>
        </p:nvSpPr>
        <p:spPr>
          <a:xfrm>
            <a:off x="11220313" y="407499"/>
            <a:ext cx="4419600" cy="9555328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C92D5D-4281-4577-9259-EEB9A7FA96AA}"/>
              </a:ext>
            </a:extLst>
          </p:cNvPr>
          <p:cNvSpPr txBox="1"/>
          <p:nvPr/>
        </p:nvSpPr>
        <p:spPr>
          <a:xfrm>
            <a:off x="11423172" y="522403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Fixed Header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4B95D82-88A8-40CC-A32D-86DFA778EDA4}"/>
              </a:ext>
            </a:extLst>
          </p:cNvPr>
          <p:cNvSpPr txBox="1"/>
          <p:nvPr/>
        </p:nvSpPr>
        <p:spPr>
          <a:xfrm>
            <a:off x="11423172" y="3655314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함께 구매하면 좋은 상품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E6790E4-08F9-4611-9967-5415AFC1FF47}"/>
              </a:ext>
            </a:extLst>
          </p:cNvPr>
          <p:cNvSpPr/>
          <p:nvPr/>
        </p:nvSpPr>
        <p:spPr>
          <a:xfrm>
            <a:off x="11224664" y="4668604"/>
            <a:ext cx="4393076" cy="17601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D676C62-6358-47FF-A84C-92A5B89AA545}"/>
              </a:ext>
            </a:extLst>
          </p:cNvPr>
          <p:cNvSpPr txBox="1"/>
          <p:nvPr/>
        </p:nvSpPr>
        <p:spPr>
          <a:xfrm>
            <a:off x="11423172" y="1923285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Product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0ED793D-E48E-444A-9ED7-F7B7967B61C1}"/>
              </a:ext>
            </a:extLst>
          </p:cNvPr>
          <p:cNvSpPr txBox="1"/>
          <p:nvPr/>
        </p:nvSpPr>
        <p:spPr>
          <a:xfrm>
            <a:off x="11423172" y="5286873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제품 설명</a:t>
            </a:r>
            <a:endParaRPr lang="en-US" altLang="ko-KR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9809CE7-A192-4A2F-9872-0A327D79DC17}"/>
              </a:ext>
            </a:extLst>
          </p:cNvPr>
          <p:cNvSpPr txBox="1"/>
          <p:nvPr/>
        </p:nvSpPr>
        <p:spPr>
          <a:xfrm>
            <a:off x="11423172" y="6787894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Review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8A5F5BB-11C6-4305-A800-BAEAD7AB8E6E}"/>
              </a:ext>
            </a:extLst>
          </p:cNvPr>
          <p:cNvSpPr txBox="1"/>
          <p:nvPr/>
        </p:nvSpPr>
        <p:spPr>
          <a:xfrm>
            <a:off x="11403724" y="9313078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Buy Button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9E0AC9F-4424-474B-A91F-E3EFF4F2968A}"/>
              </a:ext>
            </a:extLst>
          </p:cNvPr>
          <p:cNvSpPr txBox="1"/>
          <p:nvPr/>
        </p:nvSpPr>
        <p:spPr>
          <a:xfrm>
            <a:off x="11423172" y="8178029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유사한 제품</a:t>
            </a:r>
          </a:p>
        </p:txBody>
      </p:sp>
    </p:spTree>
    <p:extLst>
      <p:ext uri="{BB962C8B-B14F-4D97-AF65-F5344CB8AC3E}">
        <p14:creationId xmlns:p14="http://schemas.microsoft.com/office/powerpoint/2010/main" val="175333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자유형 6">
            <a:extLst>
              <a:ext uri="{FF2B5EF4-FFF2-40B4-BE49-F238E27FC236}">
                <a16:creationId xmlns:a16="http://schemas.microsoft.com/office/drawing/2014/main" id="{BB06C51D-3343-441A-8676-84919B8BCC40}"/>
              </a:ext>
            </a:extLst>
          </p:cNvPr>
          <p:cNvSpPr/>
          <p:nvPr/>
        </p:nvSpPr>
        <p:spPr>
          <a:xfrm>
            <a:off x="8481764" y="9170499"/>
            <a:ext cx="4419600" cy="80837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Object 5"/>
          <p:cNvSpPr txBox="1"/>
          <p:nvPr/>
        </p:nvSpPr>
        <p:spPr>
          <a:xfrm>
            <a:off x="685800" y="258928"/>
            <a:ext cx="2722328" cy="365705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6000" kern="0" spc="-800" dirty="0">
                <a:latin typeface="스웨거 TTF" pitchFamily="34" charset="0"/>
                <a:cs typeface="스웨거 TTF" pitchFamily="34" charset="0"/>
              </a:rPr>
              <a:t>0</a:t>
            </a:r>
            <a:r>
              <a:rPr lang="en-US" altLang="ko-KR" sz="16000" kern="0" spc="-800" dirty="0">
                <a:latin typeface="스웨거 TTF" pitchFamily="34" charset="0"/>
                <a:cs typeface="스웨거 TTF" pitchFamily="34" charset="0"/>
              </a:rPr>
              <a:t>4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2667000" y="1416301"/>
            <a:ext cx="4876800" cy="1030204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04- </a:t>
            </a:r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장바구니 </a:t>
            </a:r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&amp; FAQ</a:t>
            </a:r>
            <a:endParaRPr lang="en-US" sz="6000" dirty="0">
              <a:solidFill>
                <a:srgbClr val="6F797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322425" y="3232051"/>
            <a:ext cx="6221376" cy="3170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장바구니</a:t>
            </a:r>
            <a:endParaRPr lang="en-US" altLang="ko-KR" sz="2800" dirty="0">
              <a:solidFill>
                <a:srgbClr val="6F797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sz="2800" dirty="0">
              <a:solidFill>
                <a:srgbClr val="733527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Fixed Header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우측 상단엔 장바구니 목록을 편집할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편집버튼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왼쪽 상단엔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뒤로가기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Products 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좌측 상단엔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찜한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제품의 개수 배치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상품 수량과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이름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가격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색상같은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기본 정보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Price: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배송비와 상품 가격을 각각 보여줌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 밑엔 합계 가격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               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0941C7D-1465-43F5-A060-A6231EAA2659}"/>
              </a:ext>
            </a:extLst>
          </p:cNvPr>
          <p:cNvSpPr/>
          <p:nvPr/>
        </p:nvSpPr>
        <p:spPr>
          <a:xfrm>
            <a:off x="8470873" y="1129995"/>
            <a:ext cx="4396338" cy="65392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8">
            <a:extLst>
              <a:ext uri="{FF2B5EF4-FFF2-40B4-BE49-F238E27FC236}">
                <a16:creationId xmlns:a16="http://schemas.microsoft.com/office/drawing/2014/main" id="{51EC1B13-1B11-4D62-9331-DACEF89ADB47}"/>
              </a:ext>
            </a:extLst>
          </p:cNvPr>
          <p:cNvSpPr/>
          <p:nvPr/>
        </p:nvSpPr>
        <p:spPr>
          <a:xfrm rot="10800000">
            <a:off x="8473050" y="390738"/>
            <a:ext cx="4415249" cy="77070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모서리가 둥근 직사각형 7">
            <a:extLst>
              <a:ext uri="{FF2B5EF4-FFF2-40B4-BE49-F238E27FC236}">
                <a16:creationId xmlns:a16="http://schemas.microsoft.com/office/drawing/2014/main" id="{1BB647DA-404D-498A-BDB3-F9E4EEA17862}"/>
              </a:ext>
            </a:extLst>
          </p:cNvPr>
          <p:cNvSpPr/>
          <p:nvPr/>
        </p:nvSpPr>
        <p:spPr>
          <a:xfrm>
            <a:off x="8466522" y="407499"/>
            <a:ext cx="4419600" cy="9555328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C92D5D-4281-4577-9259-EEB9A7FA96AA}"/>
              </a:ext>
            </a:extLst>
          </p:cNvPr>
          <p:cNvSpPr txBox="1"/>
          <p:nvPr/>
        </p:nvSpPr>
        <p:spPr>
          <a:xfrm>
            <a:off x="8669381" y="522403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Fixed Header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D676C62-6358-47FF-A84C-92A5B89AA545}"/>
              </a:ext>
            </a:extLst>
          </p:cNvPr>
          <p:cNvSpPr txBox="1"/>
          <p:nvPr/>
        </p:nvSpPr>
        <p:spPr>
          <a:xfrm>
            <a:off x="8669381" y="4138026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Products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8A5F5BB-11C6-4305-A800-BAEAD7AB8E6E}"/>
              </a:ext>
            </a:extLst>
          </p:cNvPr>
          <p:cNvSpPr txBox="1"/>
          <p:nvPr/>
        </p:nvSpPr>
        <p:spPr>
          <a:xfrm>
            <a:off x="8649933" y="9313078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Buy Button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1" name="자유형 6">
            <a:extLst>
              <a:ext uri="{FF2B5EF4-FFF2-40B4-BE49-F238E27FC236}">
                <a16:creationId xmlns:a16="http://schemas.microsoft.com/office/drawing/2014/main" id="{6488AB97-53D2-4E4A-BBEA-86168CA668EB}"/>
              </a:ext>
            </a:extLst>
          </p:cNvPr>
          <p:cNvSpPr/>
          <p:nvPr/>
        </p:nvSpPr>
        <p:spPr>
          <a:xfrm>
            <a:off x="13181919" y="9154087"/>
            <a:ext cx="4454434" cy="80837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03FA7C7-197B-4009-9F26-8BDE3BC04F39}"/>
              </a:ext>
            </a:extLst>
          </p:cNvPr>
          <p:cNvSpPr/>
          <p:nvPr/>
        </p:nvSpPr>
        <p:spPr>
          <a:xfrm>
            <a:off x="13205862" y="1113583"/>
            <a:ext cx="4396338" cy="19561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 8">
            <a:extLst>
              <a:ext uri="{FF2B5EF4-FFF2-40B4-BE49-F238E27FC236}">
                <a16:creationId xmlns:a16="http://schemas.microsoft.com/office/drawing/2014/main" id="{A6193611-23B7-4B67-AB62-253B9571B748}"/>
              </a:ext>
            </a:extLst>
          </p:cNvPr>
          <p:cNvSpPr/>
          <p:nvPr/>
        </p:nvSpPr>
        <p:spPr>
          <a:xfrm rot="10800000">
            <a:off x="13208039" y="374326"/>
            <a:ext cx="4415249" cy="770709"/>
          </a:xfrm>
          <a:custGeom>
            <a:avLst/>
            <a:gdLst>
              <a:gd name="connsiteX0" fmla="*/ 0 w 4949648"/>
              <a:gd name="connsiteY0" fmla="*/ 0 h 792328"/>
              <a:gd name="connsiteX1" fmla="*/ 4949648 w 4949648"/>
              <a:gd name="connsiteY1" fmla="*/ 0 h 792328"/>
              <a:gd name="connsiteX2" fmla="*/ 4947062 w 4949648"/>
              <a:gd name="connsiteY2" fmla="*/ 51215 h 792328"/>
              <a:gd name="connsiteX3" fmla="*/ 4125807 w 4949648"/>
              <a:gd name="connsiteY3" fmla="*/ 792328 h 792328"/>
              <a:gd name="connsiteX4" fmla="*/ 823841 w 4949648"/>
              <a:gd name="connsiteY4" fmla="*/ 792328 h 792328"/>
              <a:gd name="connsiteX5" fmla="*/ 2586 w 4949648"/>
              <a:gd name="connsiteY5" fmla="*/ 51215 h 79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49648" h="792328">
                <a:moveTo>
                  <a:pt x="0" y="0"/>
                </a:moveTo>
                <a:lnTo>
                  <a:pt x="4949648" y="0"/>
                </a:lnTo>
                <a:lnTo>
                  <a:pt x="4947062" y="51215"/>
                </a:lnTo>
                <a:cubicBezTo>
                  <a:pt x="4904787" y="467487"/>
                  <a:pt x="4553232" y="792328"/>
                  <a:pt x="4125807" y="792328"/>
                </a:cubicBezTo>
                <a:lnTo>
                  <a:pt x="823841" y="792328"/>
                </a:lnTo>
                <a:cubicBezTo>
                  <a:pt x="396416" y="792328"/>
                  <a:pt x="44861" y="467487"/>
                  <a:pt x="2586" y="51215"/>
                </a:cubicBezTo>
                <a:close/>
              </a:path>
            </a:pathLst>
          </a:custGeom>
          <a:solidFill>
            <a:srgbClr val="6F797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모서리가 둥근 직사각형 7">
            <a:extLst>
              <a:ext uri="{FF2B5EF4-FFF2-40B4-BE49-F238E27FC236}">
                <a16:creationId xmlns:a16="http://schemas.microsoft.com/office/drawing/2014/main" id="{CB855DC1-0D51-4127-940C-21381F8EC6CD}"/>
              </a:ext>
            </a:extLst>
          </p:cNvPr>
          <p:cNvSpPr/>
          <p:nvPr/>
        </p:nvSpPr>
        <p:spPr>
          <a:xfrm>
            <a:off x="13201511" y="391087"/>
            <a:ext cx="4419600" cy="9555328"/>
          </a:xfrm>
          <a:prstGeom prst="round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E30490-641C-4CBB-90BA-1CB08E46840D}"/>
              </a:ext>
            </a:extLst>
          </p:cNvPr>
          <p:cNvSpPr txBox="1"/>
          <p:nvPr/>
        </p:nvSpPr>
        <p:spPr>
          <a:xfrm>
            <a:off x="13404370" y="505991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Fixed Header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402A3E0-0FFC-4854-9B73-16CF44E313F6}"/>
              </a:ext>
            </a:extLst>
          </p:cNvPr>
          <p:cNvSpPr txBox="1"/>
          <p:nvPr/>
        </p:nvSpPr>
        <p:spPr>
          <a:xfrm>
            <a:off x="13404370" y="1906873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Search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5E6A73-8622-4560-B1F2-B2BDB57CDFB2}"/>
              </a:ext>
            </a:extLst>
          </p:cNvPr>
          <p:cNvSpPr txBox="1"/>
          <p:nvPr/>
        </p:nvSpPr>
        <p:spPr>
          <a:xfrm>
            <a:off x="13384922" y="9296666"/>
            <a:ext cx="4020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Footer</a:t>
            </a:r>
            <a:endParaRPr lang="ko-KR" altLang="en-US" sz="2800" dirty="0">
              <a:solidFill>
                <a:schemeClr val="bg1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667D3AC-01C2-4163-B66E-49C59D44948F}"/>
              </a:ext>
            </a:extLst>
          </p:cNvPr>
          <p:cNvSpPr/>
          <p:nvPr/>
        </p:nvSpPr>
        <p:spPr>
          <a:xfrm>
            <a:off x="8470873" y="7669277"/>
            <a:ext cx="4396338" cy="15172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F270D65-E4FC-4637-88F2-5BA4FE8043E0}"/>
              </a:ext>
            </a:extLst>
          </p:cNvPr>
          <p:cNvSpPr txBox="1"/>
          <p:nvPr/>
        </p:nvSpPr>
        <p:spPr>
          <a:xfrm>
            <a:off x="8669381" y="8130163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Price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7EFD424-4F55-401D-A103-D5AA438B1CD4}"/>
              </a:ext>
            </a:extLst>
          </p:cNvPr>
          <p:cNvSpPr txBox="1"/>
          <p:nvPr/>
        </p:nvSpPr>
        <p:spPr>
          <a:xfrm>
            <a:off x="1322425" y="6666199"/>
            <a:ext cx="6221376" cy="17851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800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FAQ</a:t>
            </a:r>
          </a:p>
          <a:p>
            <a:endParaRPr lang="en-US" altLang="ko-KR" sz="2800" dirty="0">
              <a:solidFill>
                <a:srgbClr val="733527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Search: Background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이미지와 함께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Input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으로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검색바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FAQ :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어코디언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형식으로 질문과 답변 배치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49D25CC-4AF4-4963-9798-BA97A94E557A}"/>
              </a:ext>
            </a:extLst>
          </p:cNvPr>
          <p:cNvSpPr/>
          <p:nvPr/>
        </p:nvSpPr>
        <p:spPr>
          <a:xfrm>
            <a:off x="13208039" y="3069687"/>
            <a:ext cx="4394159" cy="61168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416FBEF-C46A-4045-A49D-55F61F50935D}"/>
              </a:ext>
            </a:extLst>
          </p:cNvPr>
          <p:cNvSpPr txBox="1"/>
          <p:nvPr/>
        </p:nvSpPr>
        <p:spPr>
          <a:xfrm>
            <a:off x="13404370" y="5858302"/>
            <a:ext cx="4011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FAQ</a:t>
            </a:r>
            <a:endParaRPr lang="ko-KR" altLang="en-US" sz="28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9093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082C8876-EBD1-42B9-B40A-83F4F31A4B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2595" y="0"/>
            <a:ext cx="3905250" cy="1028700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718608" y="258928"/>
            <a:ext cx="2722328" cy="365705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6000" kern="0" spc="-800" dirty="0">
                <a:latin typeface="스웨거 TTF" pitchFamily="34" charset="0"/>
                <a:cs typeface="스웨거 TTF" pitchFamily="34" charset="0"/>
              </a:rPr>
              <a:t>0</a:t>
            </a:r>
            <a:r>
              <a:rPr lang="en-US" altLang="ko-KR" sz="16000" kern="0" spc="-800" dirty="0">
                <a:latin typeface="스웨거 TTF" pitchFamily="34" charset="0"/>
                <a:cs typeface="스웨거 TTF" pitchFamily="34" charset="0"/>
              </a:rPr>
              <a:t>5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2879232" y="1416890"/>
            <a:ext cx="11236495" cy="16456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72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디자인 가이드</a:t>
            </a:r>
            <a:endParaRPr lang="en-US" altLang="ko-KR" sz="7200" dirty="0">
              <a:solidFill>
                <a:srgbClr val="6F797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2217797" y="3523157"/>
            <a:ext cx="2123155" cy="2142671"/>
            <a:chOff x="2217797" y="3523157"/>
            <a:chExt cx="2123155" cy="21426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17797" y="3523157"/>
              <a:ext cx="2123155" cy="2142671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3B21350-9F8D-4FFE-868B-3A8650293EA5}"/>
              </a:ext>
            </a:extLst>
          </p:cNvPr>
          <p:cNvSpPr txBox="1"/>
          <p:nvPr/>
        </p:nvSpPr>
        <p:spPr>
          <a:xfrm>
            <a:off x="3440936" y="3854663"/>
            <a:ext cx="3798064" cy="37856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altLang="ko-KR" sz="4000" dirty="0">
              <a:solidFill>
                <a:srgbClr val="733527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4000" b="1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GRID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4000" b="1" dirty="0">
              <a:solidFill>
                <a:srgbClr val="6F797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4000" b="1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FONT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4000" b="1" dirty="0">
              <a:solidFill>
                <a:srgbClr val="6F7971"/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4000" b="1" dirty="0">
                <a:solidFill>
                  <a:srgbClr val="6F7971"/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COLOR</a:t>
            </a:r>
            <a:endParaRPr lang="en-US" altLang="ko-KR" sz="40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03E409-1C06-4B68-A1A7-FD236479FD80}"/>
              </a:ext>
            </a:extLst>
          </p:cNvPr>
          <p:cNvSpPr txBox="1"/>
          <p:nvPr/>
        </p:nvSpPr>
        <p:spPr>
          <a:xfrm>
            <a:off x="8716204" y="4467470"/>
            <a:ext cx="1497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전체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375px</a:t>
            </a: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콘텐츠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335px</a:t>
            </a:r>
            <a:endParaRPr lang="ko-KR" altLang="en-US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3222AF-A8FB-45EF-B1CF-90A870FF047C}"/>
              </a:ext>
            </a:extLst>
          </p:cNvPr>
          <p:cNvSpPr txBox="1"/>
          <p:nvPr/>
        </p:nvSpPr>
        <p:spPr>
          <a:xfrm>
            <a:off x="8716204" y="5644907"/>
            <a:ext cx="20972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한글 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Noto Sans KR</a:t>
            </a:r>
          </a:p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영문 </a:t>
            </a:r>
            <a:r>
              <a:rPr lang="en-US" altLang="ko-KR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Lato</a:t>
            </a:r>
            <a:endParaRPr lang="ko-KR" altLang="en-US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8353E2-67E1-4986-9C60-4EB3340F898D}"/>
              </a:ext>
            </a:extLst>
          </p:cNvPr>
          <p:cNvSpPr txBox="1"/>
          <p:nvPr/>
        </p:nvSpPr>
        <p:spPr>
          <a:xfrm>
            <a:off x="8716204" y="6826296"/>
            <a:ext cx="727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메인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B116B88-49BB-4664-BCED-4DC50D872424}"/>
              </a:ext>
            </a:extLst>
          </p:cNvPr>
          <p:cNvSpPr/>
          <p:nvPr/>
        </p:nvSpPr>
        <p:spPr>
          <a:xfrm>
            <a:off x="9764824" y="6751916"/>
            <a:ext cx="578505" cy="512329"/>
          </a:xfrm>
          <a:prstGeom prst="roundRect">
            <a:avLst/>
          </a:pr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3373CD-9688-4DC3-8E65-4CBD813342C9}"/>
              </a:ext>
            </a:extLst>
          </p:cNvPr>
          <p:cNvSpPr txBox="1"/>
          <p:nvPr/>
        </p:nvSpPr>
        <p:spPr>
          <a:xfrm>
            <a:off x="10377976" y="6814086"/>
            <a:ext cx="109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#6F7971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BA4292-E82E-4AC7-B536-7E25F49F22BB}"/>
              </a:ext>
            </a:extLst>
          </p:cNvPr>
          <p:cNvSpPr txBox="1"/>
          <p:nvPr/>
        </p:nvSpPr>
        <p:spPr>
          <a:xfrm>
            <a:off x="8716204" y="7561625"/>
            <a:ext cx="87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텍스트</a:t>
            </a: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B597CEBB-5425-4428-92E6-6521243E80C3}"/>
              </a:ext>
            </a:extLst>
          </p:cNvPr>
          <p:cNvSpPr/>
          <p:nvPr/>
        </p:nvSpPr>
        <p:spPr>
          <a:xfrm>
            <a:off x="9764824" y="7487245"/>
            <a:ext cx="578505" cy="512329"/>
          </a:xfrm>
          <a:prstGeom prst="round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124BA0-96DE-4AF1-8D20-D0DB1B28E593}"/>
              </a:ext>
            </a:extLst>
          </p:cNvPr>
          <p:cNvSpPr txBox="1"/>
          <p:nvPr/>
        </p:nvSpPr>
        <p:spPr>
          <a:xfrm>
            <a:off x="10377976" y="7549415"/>
            <a:ext cx="109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#222222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49C2820-C1F6-48DA-8931-EE3EF3EB3B19}"/>
              </a:ext>
            </a:extLst>
          </p:cNvPr>
          <p:cNvSpPr/>
          <p:nvPr/>
        </p:nvSpPr>
        <p:spPr>
          <a:xfrm>
            <a:off x="3111990" y="3938018"/>
            <a:ext cx="10379568" cy="4700957"/>
          </a:xfrm>
          <a:prstGeom prst="rect">
            <a:avLst/>
          </a:prstGeom>
          <a:noFill/>
          <a:ln>
            <a:solidFill>
              <a:srgbClr val="6F79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596B794-C9EA-492F-8BBB-B72BA56E7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7256"/>
            <a:ext cx="5238286" cy="6984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01" name="그룹 1001"/>
          <p:cNvGrpSpPr/>
          <p:nvPr/>
        </p:nvGrpSpPr>
        <p:grpSpPr>
          <a:xfrm>
            <a:off x="7252742" y="3774777"/>
            <a:ext cx="1335506" cy="1368723"/>
            <a:chOff x="7262305" y="3795608"/>
            <a:chExt cx="1335506" cy="136872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262305" y="3795608"/>
              <a:ext cx="1335506" cy="1368723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7920495" y="4096614"/>
            <a:ext cx="10844913" cy="2956942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altLang="ko-KR" sz="7100" kern="0" spc="-200" dirty="0">
                <a:solidFill>
                  <a:srgbClr val="6F7971"/>
                </a:solidFill>
                <a:latin typeface="Noto Sans CJK KR Bold" pitchFamily="34" charset="0"/>
                <a:cs typeface="Noto Sans CJK KR Bold" pitchFamily="34" charset="0"/>
              </a:rPr>
              <a:t>THANK YOU.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1944538" y="3191196"/>
            <a:ext cx="1510924" cy="65226"/>
          </a:xfrm>
          <a:prstGeom prst="rect">
            <a:avLst/>
          </a:prstGeom>
          <a:solidFill>
            <a:srgbClr val="6F79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1" name="그룹 1001"/>
          <p:cNvGrpSpPr/>
          <p:nvPr/>
        </p:nvGrpSpPr>
        <p:grpSpPr>
          <a:xfrm>
            <a:off x="1440605" y="4535600"/>
            <a:ext cx="1304173" cy="2697053"/>
            <a:chOff x="1440605" y="4535600"/>
            <a:chExt cx="1304173" cy="2697053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40605" y="4535600"/>
              <a:ext cx="1304173" cy="2697053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944538" y="2028273"/>
            <a:ext cx="5370662" cy="98162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7200" dirty="0">
                <a:solidFill>
                  <a:srgbClr val="6F7971"/>
                </a:solidFill>
                <a:latin typeface="스웨거 TTF" pitchFamily="34" charset="0"/>
                <a:cs typeface="스웨거 TTF" pitchFamily="34" charset="0"/>
              </a:rPr>
              <a:t>CONTENTS</a:t>
            </a:r>
            <a:endParaRPr lang="en-US" dirty="0">
              <a:solidFill>
                <a:srgbClr val="6F7971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650780" y="5359075"/>
            <a:ext cx="1248439" cy="548557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6000" dirty="0">
                <a:latin typeface="스웨거 TTF" pitchFamily="34" charset="0"/>
                <a:cs typeface="스웨거 TTF" pitchFamily="34" charset="0"/>
              </a:rPr>
              <a:t>01</a:t>
            </a:r>
          </a:p>
          <a:p>
            <a:pPr algn="just"/>
            <a:r>
              <a:rPr lang="en-US" sz="6000" dirty="0">
                <a:latin typeface="스웨거 TTF" pitchFamily="34" charset="0"/>
                <a:cs typeface="스웨거 TTF" pitchFamily="34" charset="0"/>
              </a:rPr>
              <a:t>02</a:t>
            </a:r>
          </a:p>
          <a:p>
            <a:pPr algn="just"/>
            <a:r>
              <a:rPr lang="en-US" sz="6000" dirty="0">
                <a:latin typeface="스웨거 TTF" pitchFamily="34" charset="0"/>
                <a:cs typeface="스웨거 TTF" pitchFamily="34" charset="0"/>
              </a:rPr>
              <a:t>03</a:t>
            </a:r>
          </a:p>
          <a:p>
            <a:pPr algn="just"/>
            <a:r>
              <a:rPr lang="en-US" sz="6000" dirty="0">
                <a:latin typeface="스웨거 TTF" pitchFamily="34" charset="0"/>
              </a:rPr>
              <a:t>04</a:t>
            </a:r>
            <a:endParaRPr 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12606263" y="5591738"/>
            <a:ext cx="179087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rgbClr val="6F797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cs typeface="Noto Sans CJK KR Light" pitchFamily="34" charset="0"/>
              </a:rPr>
              <a:t>제작 동기</a:t>
            </a:r>
            <a:endParaRPr lang="en-US" altLang="ko-KR" sz="3200" dirty="0">
              <a:solidFill>
                <a:srgbClr val="6F797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  <a:cs typeface="Noto Sans CJK KR Light" pitchFamily="34" charset="0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2632387" y="8341114"/>
            <a:ext cx="179087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rgbClr val="6F797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cs typeface="Noto Sans CJK KR Light" pitchFamily="34" charset="0"/>
              </a:rPr>
              <a:t>상세 설계</a:t>
            </a:r>
            <a:endParaRPr lang="en-US" altLang="ko-KR" sz="3200" dirty="0">
              <a:solidFill>
                <a:srgbClr val="6F797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  <a:cs typeface="Noto Sans CJK KR Light" pitchFamily="34" charset="0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606262" y="7417121"/>
            <a:ext cx="292580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rgbClr val="6F797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cs typeface="Noto Sans CJK KR Light" pitchFamily="34" charset="0"/>
              </a:rPr>
              <a:t>아이디어 스케치</a:t>
            </a:r>
            <a:endParaRPr lang="en-US" altLang="ko-KR" sz="3200" dirty="0">
              <a:solidFill>
                <a:srgbClr val="6F797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  <a:cs typeface="Noto Sans CJK KR Light" pitchFamily="34" charset="0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2606262" y="6536181"/>
            <a:ext cx="33041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200" dirty="0">
                <a:solidFill>
                  <a:srgbClr val="6F797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cs typeface="Noto Sans CJK KR Light" pitchFamily="34" charset="0"/>
              </a:rPr>
              <a:t>벤치마킹 웹사이트</a:t>
            </a:r>
            <a:endParaRPr lang="en-US" altLang="ko-KR" sz="3200" dirty="0">
              <a:solidFill>
                <a:srgbClr val="6F797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  <a:cs typeface="Noto Sans CJK KR Light" pitchFamily="34" charset="0"/>
            </a:endParaRPr>
          </a:p>
        </p:txBody>
      </p:sp>
      <p:graphicFrame>
        <p:nvGraphicFramePr>
          <p:cNvPr id="2" name="개체 1">
            <a:extLst>
              <a:ext uri="{FF2B5EF4-FFF2-40B4-BE49-F238E27FC236}">
                <a16:creationId xmlns:a16="http://schemas.microsoft.com/office/drawing/2014/main" id="{4161C465-B22A-49DE-B7AD-8F42295C2A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8986465"/>
              </p:ext>
            </p:extLst>
          </p:nvPr>
        </p:nvGraphicFramePr>
        <p:xfrm>
          <a:off x="1915967" y="5335734"/>
          <a:ext cx="7503720" cy="35737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2073960" imgH="987480" progId="Photoshop.Image.22">
                  <p:embed/>
                </p:oleObj>
              </mc:Choice>
              <mc:Fallback>
                <p:oleObj name="Image" r:id="rId3" imgW="2073960" imgH="987480" progId="Photoshop.Image.2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15967" y="5335734"/>
                        <a:ext cx="7503720" cy="35737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642217" y="3878191"/>
            <a:ext cx="1145978" cy="1174481"/>
            <a:chOff x="5642217" y="3878191"/>
            <a:chExt cx="1145978" cy="117448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642217" y="3878191"/>
              <a:ext cx="1145978" cy="117448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231213" y="3866096"/>
            <a:ext cx="4627851" cy="329134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4400" kern="0" spc="-700" dirty="0">
                <a:latin typeface="스웨거 TTF" pitchFamily="34" charset="0"/>
                <a:cs typeface="스웨거 TTF" pitchFamily="34" charset="0"/>
              </a:rPr>
              <a:t>01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8292437" y="4414654"/>
            <a:ext cx="3518563" cy="109711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7200" kern="0" spc="-600" dirty="0">
                <a:solidFill>
                  <a:srgbClr val="6F797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제작 동기</a:t>
            </a:r>
            <a:endParaRPr lang="en-US" sz="7200" dirty="0">
              <a:solidFill>
                <a:srgbClr val="6F797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개체 9">
            <a:extLst>
              <a:ext uri="{FF2B5EF4-FFF2-40B4-BE49-F238E27FC236}">
                <a16:creationId xmlns:a16="http://schemas.microsoft.com/office/drawing/2014/main" id="{70047921-F67B-4162-984D-E8B4731D62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303187"/>
              </p:ext>
            </p:extLst>
          </p:nvPr>
        </p:nvGraphicFramePr>
        <p:xfrm>
          <a:off x="12711042" y="-1"/>
          <a:ext cx="5576958" cy="102527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7441200" imgH="13714200" progId="Photoshop.Image.22">
                  <p:embed/>
                </p:oleObj>
              </mc:Choice>
              <mc:Fallback>
                <p:oleObj name="Image" r:id="rId2" imgW="7441200" imgH="13714200" progId="Photoshop.Image.2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711042" y="-1"/>
                        <a:ext cx="5576958" cy="102527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8B484BFD-EFC6-402F-965F-B5469F30B9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0976486"/>
              </p:ext>
            </p:extLst>
          </p:nvPr>
        </p:nvGraphicFramePr>
        <p:xfrm>
          <a:off x="12711042" y="0"/>
          <a:ext cx="5576958" cy="10287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4" imgW="1528200" imgH="2823840" progId="Photoshop.Image.22">
                  <p:embed/>
                </p:oleObj>
              </mc:Choice>
              <mc:Fallback>
                <p:oleObj name="Image" r:id="rId4" imgW="1528200" imgH="2823840" progId="Photoshop.Image.2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711042" y="0"/>
                        <a:ext cx="5576958" cy="10287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Object 2"/>
          <p:cNvSpPr txBox="1"/>
          <p:nvPr/>
        </p:nvSpPr>
        <p:spPr>
          <a:xfrm>
            <a:off x="718608" y="258928"/>
            <a:ext cx="2722328" cy="365705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6000" kern="0" spc="-800" dirty="0">
                <a:latin typeface="스웨거 TTF" pitchFamily="34" charset="0"/>
                <a:cs typeface="스웨거 TTF" pitchFamily="34" charset="0"/>
              </a:rPr>
              <a:t>01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2879233" y="1370748"/>
            <a:ext cx="2759568" cy="135086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제작 동기</a:t>
            </a:r>
            <a:endParaRPr lang="en-US" sz="6000" dirty="0">
              <a:solidFill>
                <a:srgbClr val="6F797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1977415" y="3197322"/>
            <a:ext cx="1145978" cy="1174481"/>
            <a:chOff x="2418247" y="3839776"/>
            <a:chExt cx="1145978" cy="1174481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418247" y="3839776"/>
              <a:ext cx="1145978" cy="1174481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2438400" y="3273525"/>
            <a:ext cx="9388968" cy="1913174"/>
          </a:xfrm>
          <a:prstGeom prst="rect">
            <a:avLst/>
          </a:prstGeom>
          <a:noFill/>
        </p:spPr>
        <p:txBody>
          <a:bodyPr wrap="square" rtlCol="0"/>
          <a:lstStyle/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스마트폰 보급률 </a:t>
            </a:r>
            <a:r>
              <a:rPr lang="en-US" altLang="ko-KR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</a:t>
            </a: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위 </a:t>
            </a:r>
            <a:r>
              <a:rPr lang="en-US" altLang="ko-KR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- </a:t>
            </a: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대한민국 </a:t>
            </a:r>
            <a:r>
              <a:rPr lang="en-US" altLang="ko-KR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( </a:t>
            </a:r>
            <a:r>
              <a:rPr lang="ko-KR" altLang="en-US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출처 </a:t>
            </a:r>
            <a:r>
              <a:rPr lang="en-US" altLang="ko-KR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: </a:t>
            </a:r>
            <a:r>
              <a:rPr lang="ko-KR" altLang="en-US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미국 여론 조사기관 </a:t>
            </a:r>
            <a:r>
              <a:rPr lang="en-US" altLang="ko-KR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‘</a:t>
            </a:r>
            <a:r>
              <a:rPr lang="ko-KR" altLang="en-US" sz="1200" dirty="0" err="1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퓨</a:t>
            </a:r>
            <a:r>
              <a:rPr lang="ko-KR" altLang="en-US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리서치</a:t>
            </a:r>
            <a:r>
              <a:rPr lang="en-US" altLang="ko-KR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’ )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국내 가구</a:t>
            </a:r>
            <a:r>
              <a:rPr lang="en-US" altLang="ko-KR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(94.9%)</a:t>
            </a: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 스마트폰을 보유하고 있음</a:t>
            </a:r>
            <a:r>
              <a:rPr lang="en-US" altLang="ko-KR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2020</a:t>
            </a: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년 국내 온라인쇼핑 </a:t>
            </a:r>
            <a:r>
              <a:rPr lang="ko-KR" altLang="en-US" sz="2000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거래액</a:t>
            </a: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약 </a:t>
            </a:r>
            <a:r>
              <a:rPr lang="en-US" altLang="ko-KR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160</a:t>
            </a: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조 원에 달할 것으로 추정</a:t>
            </a:r>
            <a:r>
              <a:rPr lang="en-US" altLang="ko-KR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2021</a:t>
            </a: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년에는 </a:t>
            </a:r>
            <a:r>
              <a:rPr lang="en-US" altLang="ko-KR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180</a:t>
            </a: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조 원을 넘기며 전체 소매시장에서 온라인 시장이 차지하는 비중이 </a:t>
            </a:r>
            <a:r>
              <a:rPr lang="en-US" altLang="ko-KR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45%</a:t>
            </a:r>
            <a:r>
              <a:rPr lang="ko-KR" altLang="en-US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를 상회할 것으로 예상됨</a:t>
            </a:r>
            <a:r>
              <a:rPr lang="en-US" altLang="ko-KR" sz="20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8609" y="6295396"/>
            <a:ext cx="5453592" cy="32977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239000" y="9593129"/>
            <a:ext cx="5340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출처</a:t>
            </a:r>
            <a:r>
              <a:rPr lang="en-US" altLang="ko-KR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: </a:t>
            </a:r>
            <a:r>
              <a:rPr lang="ko-KR" altLang="en-US" sz="1200" dirty="0" err="1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한국지능정보사회진흥원</a:t>
            </a:r>
            <a:r>
              <a:rPr lang="ko-KR" altLang="en-US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r>
              <a:rPr lang="en-US" altLang="ko-KR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( 2020</a:t>
            </a:r>
            <a:r>
              <a:rPr lang="ko-KR" altLang="en-US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년 인터넷이용실태조사 </a:t>
            </a:r>
            <a:r>
              <a:rPr lang="ko-KR" altLang="en-US" sz="1200" dirty="0" err="1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요약보고서</a:t>
            </a:r>
            <a:r>
              <a:rPr lang="ko-KR" altLang="en-US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r>
              <a:rPr lang="en-US" altLang="ko-KR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)</a:t>
            </a:r>
            <a:endParaRPr lang="ko-KR" altLang="en-US" sz="1200" dirty="0"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br>
              <a:rPr lang="ko-KR" altLang="en-US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</a:br>
            <a:r>
              <a:rPr lang="ko-KR" altLang="en-US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62499" y="6055105"/>
            <a:ext cx="5715000" cy="35623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642217" y="3878191"/>
            <a:ext cx="1145978" cy="1174481"/>
            <a:chOff x="5642217" y="3878191"/>
            <a:chExt cx="1145978" cy="117448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642217" y="3878191"/>
              <a:ext cx="1145978" cy="117448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231213" y="3866096"/>
            <a:ext cx="4627851" cy="329134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4400" kern="0" spc="-700" dirty="0">
                <a:latin typeface="스웨거 TTF" pitchFamily="34" charset="0"/>
                <a:cs typeface="스웨거 TTF" pitchFamily="34" charset="0"/>
              </a:rPr>
              <a:t>02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8292437" y="3878191"/>
            <a:ext cx="3518563" cy="2862446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7200" kern="0" spc="-600" dirty="0">
                <a:solidFill>
                  <a:srgbClr val="6F797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벤치마킹 웹사이트</a:t>
            </a:r>
            <a:endParaRPr lang="en-US" sz="7200" dirty="0">
              <a:solidFill>
                <a:srgbClr val="6F797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034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718608" y="258928"/>
            <a:ext cx="2722328" cy="365705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6000" kern="0" spc="-800" dirty="0">
                <a:latin typeface="스웨거 TTF" pitchFamily="34" charset="0"/>
                <a:cs typeface="스웨거 TTF" pitchFamily="34" charset="0"/>
              </a:rPr>
              <a:t>02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2879232" y="1416890"/>
            <a:ext cx="7407767" cy="106575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벤치마킹 웹사이트</a:t>
            </a:r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01 - </a:t>
            </a:r>
            <a:r>
              <a:rPr lang="ko-KR" altLang="en-US" sz="6000" dirty="0" err="1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이케아</a:t>
            </a:r>
            <a:endParaRPr lang="en-US" sz="6000" dirty="0">
              <a:solidFill>
                <a:srgbClr val="6F797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990600" y="3062563"/>
            <a:ext cx="2123155" cy="2142671"/>
            <a:chOff x="2217797" y="3523157"/>
            <a:chExt cx="2123155" cy="21426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17797" y="3523157"/>
              <a:ext cx="2123155" cy="2142671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2303539" y="3955802"/>
            <a:ext cx="523226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메인 페이지에 할인 및 이벤트 섹션을 위에 배치하여 눈길을 끌게 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전체적으로 상품 사진을 큼직하게 배치하여 좀 더 자세한 상품 확인이 가능함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전체적으로 패딩을 주어 화면이 답답해 보이지 않게 배치함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장바구니 버튼을 상단에 배치하여 구매하고자 하는 상품에 쉽게 접근할 수 있게 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제품 상세페이지에 들어가지 않아도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색상별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미리보기가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가능해 편리함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제품 상세페이지에 상품 정보들을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어코디언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방식으로 기입하여 불필요한 스크롤을 최소화함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상세페이지에 유사한 제품을 나열하여 사용자의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취향별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제품 확인이 가능함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2907539"/>
              </p:ext>
            </p:extLst>
          </p:nvPr>
        </p:nvGraphicFramePr>
        <p:xfrm>
          <a:off x="8174642" y="3771900"/>
          <a:ext cx="3179907" cy="617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4761720" imgH="9244440" progId="Photoshop.Image.20">
                  <p:embed/>
                </p:oleObj>
              </mc:Choice>
              <mc:Fallback>
                <p:oleObj name="Image" r:id="rId3" imgW="4761720" imgH="9244440" progId="Photoshop.Image.20">
                  <p:embed/>
                  <p:pic>
                    <p:nvPicPr>
                      <p:cNvPr id="2" name="개체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74642" y="3771900"/>
                        <a:ext cx="3179907" cy="617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9860960"/>
              </p:ext>
            </p:extLst>
          </p:nvPr>
        </p:nvGraphicFramePr>
        <p:xfrm>
          <a:off x="11662511" y="3771900"/>
          <a:ext cx="2264819" cy="6174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5" imgW="4761720" imgH="12685680" progId="Photoshop.Image.20">
                  <p:embed/>
                </p:oleObj>
              </mc:Choice>
              <mc:Fallback>
                <p:oleObj name="Image" r:id="rId5" imgW="4761720" imgH="12685680" progId="Photoshop.Image.20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662511" y="3771900"/>
                        <a:ext cx="2264819" cy="6174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9769626"/>
              </p:ext>
            </p:extLst>
          </p:nvPr>
        </p:nvGraphicFramePr>
        <p:xfrm>
          <a:off x="14235292" y="3771900"/>
          <a:ext cx="2979340" cy="617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7" imgW="4761720" imgH="9866520" progId="Photoshop.Image.20">
                  <p:embed/>
                </p:oleObj>
              </mc:Choice>
              <mc:Fallback>
                <p:oleObj name="Image" r:id="rId7" imgW="4761720" imgH="9866520" progId="Photoshop.Image.20">
                  <p:embed/>
                  <p:pic>
                    <p:nvPicPr>
                      <p:cNvPr id="7" name="개체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235292" y="3771900"/>
                        <a:ext cx="2979340" cy="617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2325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718608" y="258928"/>
            <a:ext cx="2722328" cy="365705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6000" kern="0" spc="-800" dirty="0">
                <a:latin typeface="스웨거 TTF" pitchFamily="34" charset="0"/>
                <a:cs typeface="스웨거 TTF" pitchFamily="34" charset="0"/>
              </a:rPr>
              <a:t>02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2879233" y="1416891"/>
            <a:ext cx="6874368" cy="98341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벤치마킹 웹사이트</a:t>
            </a:r>
            <a:r>
              <a:rPr lang="en-US" altLang="ko-KR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02 – </a:t>
            </a:r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자라 홈</a:t>
            </a:r>
            <a:endParaRPr lang="en-US" sz="6000" dirty="0">
              <a:solidFill>
                <a:srgbClr val="6F797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1066800" y="3081097"/>
            <a:ext cx="2123155" cy="2142671"/>
            <a:chOff x="2217797" y="3523157"/>
            <a:chExt cx="2123155" cy="2142671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17797" y="3523157"/>
              <a:ext cx="2123155" cy="2142671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2379739" y="3915979"/>
            <a:ext cx="5232264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메인 페이지에 풀 사이즈 이미지와 키워드 텍스트만 배치하여 눈길을 끔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필수적인 네비게이션은 하단에 고정하여 사용하기 편리함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장바구니 버튼을 상단에 배치하여 구매하고자 하는 상품에 쉽게 접근할 수 있게 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상품 페이지 상단에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검색바를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배치함으로써 쉽게 상품 검색 가능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상품 페이지에서 중간중간 상품 이미지 배치를 다르게 하여 지루함을 없앰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실제 가정집에 배치한 느낌을 주는 이미지 활용을 통해 구매자가 어떤 식으로 제품을 배치할지 연상 가능함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‘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함께 구매하면 좋은 제품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’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이란 섹션을 통해 사용자의 구매를 이끌어 냄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  <p:graphicFrame>
        <p:nvGraphicFramePr>
          <p:cNvPr id="9" name="개체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8488016"/>
              </p:ext>
            </p:extLst>
          </p:nvPr>
        </p:nvGraphicFramePr>
        <p:xfrm>
          <a:off x="8391814" y="4220525"/>
          <a:ext cx="2725117" cy="495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9142560" imgH="16253640" progId="Photoshop.Image.20">
                  <p:embed/>
                </p:oleObj>
              </mc:Choice>
              <mc:Fallback>
                <p:oleObj name="Image" r:id="rId3" imgW="9142560" imgH="16253640" progId="Photoshop.Image.20">
                  <p:embed/>
                  <p:pic>
                    <p:nvPicPr>
                      <p:cNvPr id="9" name="개체 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91814" y="4220525"/>
                        <a:ext cx="2725117" cy="495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4611219"/>
              </p:ext>
            </p:extLst>
          </p:nvPr>
        </p:nvGraphicFramePr>
        <p:xfrm>
          <a:off x="11363614" y="4220525"/>
          <a:ext cx="2725117" cy="495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5" imgW="9142560" imgH="16253640" progId="Photoshop.Image.20">
                  <p:embed/>
                </p:oleObj>
              </mc:Choice>
              <mc:Fallback>
                <p:oleObj name="Image" r:id="rId5" imgW="9142560" imgH="16253640" progId="Photoshop.Image.20">
                  <p:embed/>
                  <p:pic>
                    <p:nvPicPr>
                      <p:cNvPr id="10" name="개체 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363614" y="4220525"/>
                        <a:ext cx="2725117" cy="495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35414" y="4220525"/>
            <a:ext cx="2786063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787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5642217" y="3878191"/>
            <a:ext cx="1145978" cy="1174481"/>
            <a:chOff x="5642217" y="3878191"/>
            <a:chExt cx="1145978" cy="117448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642217" y="3878191"/>
              <a:ext cx="1145978" cy="117448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6231213" y="3866096"/>
            <a:ext cx="4627851" cy="3291346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4400" kern="0" spc="-700" dirty="0">
                <a:latin typeface="스웨거 TTF" pitchFamily="34" charset="0"/>
                <a:cs typeface="스웨거 TTF" pitchFamily="34" charset="0"/>
              </a:rPr>
              <a:t>03</a:t>
            </a:r>
            <a:endParaRPr lang="en-US" dirty="0"/>
          </a:p>
        </p:txBody>
      </p:sp>
      <p:sp>
        <p:nvSpPr>
          <p:cNvPr id="7" name="Object 7"/>
          <p:cNvSpPr txBox="1"/>
          <p:nvPr/>
        </p:nvSpPr>
        <p:spPr>
          <a:xfrm>
            <a:off x="8292437" y="3878191"/>
            <a:ext cx="3518563" cy="2862446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7200" kern="0" spc="-600" dirty="0">
                <a:solidFill>
                  <a:srgbClr val="6F797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아이디어 스케치</a:t>
            </a:r>
            <a:endParaRPr lang="en-US" sz="7200" dirty="0">
              <a:solidFill>
                <a:srgbClr val="6F797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094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718608" y="258928"/>
            <a:ext cx="2722328" cy="3657051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6000" kern="0" spc="-800" dirty="0">
                <a:latin typeface="스웨거 TTF" pitchFamily="34" charset="0"/>
                <a:cs typeface="스웨거 TTF" pitchFamily="34" charset="0"/>
              </a:rPr>
              <a:t>03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2879233" y="1416891"/>
            <a:ext cx="3521568" cy="105961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6000" dirty="0">
                <a:solidFill>
                  <a:srgbClr val="6F7971"/>
                </a:solidFill>
                <a:latin typeface="스웨거 TTF" panose="020B0600000101010101" pitchFamily="50" charset="-127"/>
                <a:ea typeface="스웨거 TTF" panose="020B0600000101010101" pitchFamily="50" charset="-127"/>
                <a:cs typeface="스웨거 TTF" pitchFamily="34" charset="0"/>
              </a:rPr>
              <a:t>아이디어 스케치</a:t>
            </a:r>
            <a:endParaRPr lang="en-US" sz="6000" dirty="0">
              <a:solidFill>
                <a:srgbClr val="6F7971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0" t="5186" r="5926" b="2221"/>
          <a:stretch/>
        </p:blipFill>
        <p:spPr>
          <a:xfrm rot="-5400000">
            <a:off x="1766888" y="2195511"/>
            <a:ext cx="5867400" cy="833437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0" r="7527"/>
          <a:stretch/>
        </p:blipFill>
        <p:spPr>
          <a:xfrm rot="-5400000">
            <a:off x="10533740" y="2235050"/>
            <a:ext cx="5867400" cy="825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7902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1154</TotalTime>
  <Words>834</Words>
  <Application>Microsoft Office PowerPoint</Application>
  <PresentationFormat>사용자 지정</PresentationFormat>
  <Paragraphs>235</Paragraphs>
  <Slides>18</Slides>
  <Notes>3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Noto Sans CJK KR Bold</vt:lpstr>
      <vt:lpstr>Noto Sans CJK KR DemiLight</vt:lpstr>
      <vt:lpstr>Noto Sans CJK KR Regular</vt:lpstr>
      <vt:lpstr>맑은 고딕</vt:lpstr>
      <vt:lpstr>스웨거 TTF</vt:lpstr>
      <vt:lpstr>Arial</vt:lpstr>
      <vt:lpstr>Calibri</vt:lpstr>
      <vt:lpstr>Office Theme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JINSEUNGYEOL</cp:lastModifiedBy>
  <cp:revision>60</cp:revision>
  <dcterms:created xsi:type="dcterms:W3CDTF">2021-07-19T13:26:48Z</dcterms:created>
  <dcterms:modified xsi:type="dcterms:W3CDTF">2021-08-02T01:26:11Z</dcterms:modified>
</cp:coreProperties>
</file>